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42"/>
  </p:notesMasterIdLst>
  <p:sldIdLst>
    <p:sldId id="256" r:id="rId2"/>
    <p:sldId id="259" r:id="rId3"/>
    <p:sldId id="378" r:id="rId4"/>
    <p:sldId id="356" r:id="rId5"/>
    <p:sldId id="357" r:id="rId6"/>
    <p:sldId id="368" r:id="rId7"/>
    <p:sldId id="369" r:id="rId8"/>
    <p:sldId id="370" r:id="rId9"/>
    <p:sldId id="287" r:id="rId10"/>
    <p:sldId id="288" r:id="rId11"/>
    <p:sldId id="371" r:id="rId12"/>
    <p:sldId id="322" r:id="rId13"/>
    <p:sldId id="323" r:id="rId14"/>
    <p:sldId id="372" r:id="rId15"/>
    <p:sldId id="373" r:id="rId16"/>
    <p:sldId id="374" r:id="rId17"/>
    <p:sldId id="375" r:id="rId18"/>
    <p:sldId id="376" r:id="rId19"/>
    <p:sldId id="377" r:id="rId20"/>
    <p:sldId id="385" r:id="rId21"/>
    <p:sldId id="380" r:id="rId22"/>
    <p:sldId id="381" r:id="rId23"/>
    <p:sldId id="386" r:id="rId24"/>
    <p:sldId id="387" r:id="rId25"/>
    <p:sldId id="388" r:id="rId26"/>
    <p:sldId id="389" r:id="rId27"/>
    <p:sldId id="390" r:id="rId28"/>
    <p:sldId id="391" r:id="rId29"/>
    <p:sldId id="360" r:id="rId30"/>
    <p:sldId id="366" r:id="rId31"/>
    <p:sldId id="361" r:id="rId32"/>
    <p:sldId id="362" r:id="rId33"/>
    <p:sldId id="363" r:id="rId34"/>
    <p:sldId id="364" r:id="rId35"/>
    <p:sldId id="379" r:id="rId36"/>
    <p:sldId id="307" r:id="rId37"/>
    <p:sldId id="308" r:id="rId38"/>
    <p:sldId id="309" r:id="rId39"/>
    <p:sldId id="310" r:id="rId40"/>
    <p:sldId id="258" r:id="rId4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65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849FE1-DE5C-4F23-83CD-1F10D6511852}" type="datetimeFigureOut">
              <a:rPr lang="zh-TW" altLang="en-US" smtClean="0"/>
              <a:t>2019/6/12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6CAE3-8D74-4FB6-AFA7-1AF24A2260F8}" type="slidenum">
              <a:rPr lang="zh-TW" altLang="en-US" smtClean="0"/>
              <a:t>‹#›</a:t>
            </a:fld>
            <a:endParaRPr lang="zh-TW" altLang="en-US"/>
          </a:p>
        </p:txBody>
      </p:sp>
    </p:spTree>
    <p:extLst>
      <p:ext uri="{BB962C8B-B14F-4D97-AF65-F5344CB8AC3E}">
        <p14:creationId xmlns:p14="http://schemas.microsoft.com/office/powerpoint/2010/main" val="1869239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TW" altLang="en-US" sz="1200" b="0" i="0" kern="1200" dirty="0" smtClean="0">
                <a:solidFill>
                  <a:schemeClr val="tx1"/>
                </a:solidFill>
                <a:effectLst/>
                <a:latin typeface="Arial" pitchFamily="34" charset="0"/>
                <a:ea typeface="新細明體" pitchFamily="18" charset="-120"/>
                <a:cs typeface="+mn-cs"/>
              </a:rPr>
              <a:t>左奇異向量的第一列表示每一個詞的出現頻繁程度，雖然不是線性的，但是可以認為是一個大概的描述，比如</a:t>
            </a:r>
            <a:r>
              <a:rPr kumimoji="1" lang="en-US" altLang="zh-TW" sz="1200" b="0" i="0" kern="1200" dirty="0" smtClean="0">
                <a:solidFill>
                  <a:schemeClr val="tx1"/>
                </a:solidFill>
                <a:effectLst/>
                <a:latin typeface="Arial" pitchFamily="34" charset="0"/>
                <a:ea typeface="新細明體" pitchFamily="18" charset="-120"/>
                <a:cs typeface="+mn-cs"/>
              </a:rPr>
              <a:t>book</a:t>
            </a:r>
            <a:r>
              <a:rPr kumimoji="1" lang="zh-TW" altLang="en-US" sz="1200" b="0" i="0" kern="1200" dirty="0" smtClean="0">
                <a:solidFill>
                  <a:schemeClr val="tx1"/>
                </a:solidFill>
                <a:effectLst/>
                <a:latin typeface="Arial" pitchFamily="34" charset="0"/>
                <a:ea typeface="新細明體" pitchFamily="18" charset="-120"/>
                <a:cs typeface="+mn-cs"/>
              </a:rPr>
              <a:t>是</a:t>
            </a:r>
            <a:r>
              <a:rPr kumimoji="1" lang="en-US" altLang="zh-TW" sz="1200" b="0" i="0" kern="1200" dirty="0" smtClean="0">
                <a:solidFill>
                  <a:schemeClr val="tx1"/>
                </a:solidFill>
                <a:effectLst/>
                <a:latin typeface="Arial" pitchFamily="34" charset="0"/>
                <a:ea typeface="新細明體" pitchFamily="18" charset="-120"/>
                <a:cs typeface="+mn-cs"/>
              </a:rPr>
              <a:t>0.15</a:t>
            </a:r>
            <a:r>
              <a:rPr kumimoji="1" lang="zh-TW" altLang="en-US" sz="1200" b="0" i="0" kern="1200" dirty="0" smtClean="0">
                <a:solidFill>
                  <a:schemeClr val="tx1"/>
                </a:solidFill>
                <a:effectLst/>
                <a:latin typeface="Arial" pitchFamily="34" charset="0"/>
                <a:ea typeface="新細明體" pitchFamily="18" charset="-120"/>
                <a:cs typeface="+mn-cs"/>
              </a:rPr>
              <a:t>對應文檔中出現的</a:t>
            </a:r>
            <a:r>
              <a:rPr kumimoji="1" lang="en-US" altLang="zh-TW" sz="1200" b="0" i="0" kern="1200" dirty="0" smtClean="0">
                <a:solidFill>
                  <a:schemeClr val="tx1"/>
                </a:solidFill>
                <a:effectLst/>
                <a:latin typeface="Arial" pitchFamily="34" charset="0"/>
                <a:ea typeface="新細明體" pitchFamily="18" charset="-120"/>
                <a:cs typeface="+mn-cs"/>
              </a:rPr>
              <a:t>2</a:t>
            </a:r>
            <a:r>
              <a:rPr kumimoji="1" lang="zh-TW" altLang="en-US" sz="1200" b="0" i="0" kern="1200" dirty="0" smtClean="0">
                <a:solidFill>
                  <a:schemeClr val="tx1"/>
                </a:solidFill>
                <a:effectLst/>
                <a:latin typeface="Arial" pitchFamily="34" charset="0"/>
                <a:ea typeface="新細明體" pitchFamily="18" charset="-120"/>
                <a:cs typeface="+mn-cs"/>
              </a:rPr>
              <a:t>次，</a:t>
            </a:r>
            <a:r>
              <a:rPr kumimoji="1" lang="en-US" altLang="zh-TW" sz="1200" b="0" i="0" kern="1200" dirty="0" smtClean="0">
                <a:solidFill>
                  <a:schemeClr val="tx1"/>
                </a:solidFill>
                <a:effectLst/>
                <a:latin typeface="Arial" pitchFamily="34" charset="0"/>
                <a:ea typeface="新細明體" pitchFamily="18" charset="-120"/>
                <a:cs typeface="+mn-cs"/>
              </a:rPr>
              <a:t>investing</a:t>
            </a:r>
            <a:r>
              <a:rPr kumimoji="1" lang="zh-TW" altLang="en-US" sz="1200" b="0" i="0" kern="1200" dirty="0" smtClean="0">
                <a:solidFill>
                  <a:schemeClr val="tx1"/>
                </a:solidFill>
                <a:effectLst/>
                <a:latin typeface="Arial" pitchFamily="34" charset="0"/>
                <a:ea typeface="新細明體" pitchFamily="18" charset="-120"/>
                <a:cs typeface="+mn-cs"/>
              </a:rPr>
              <a:t>是</a:t>
            </a:r>
            <a:r>
              <a:rPr kumimoji="1" lang="en-US" altLang="zh-TW" sz="1200" b="0" i="0" kern="1200" dirty="0" smtClean="0">
                <a:solidFill>
                  <a:schemeClr val="tx1"/>
                </a:solidFill>
                <a:effectLst/>
                <a:latin typeface="Arial" pitchFamily="34" charset="0"/>
                <a:ea typeface="新細明體" pitchFamily="18" charset="-120"/>
                <a:cs typeface="+mn-cs"/>
              </a:rPr>
              <a:t>0.74</a:t>
            </a:r>
            <a:r>
              <a:rPr kumimoji="1" lang="zh-TW" altLang="en-US" sz="1200" b="0" i="0" kern="1200" dirty="0" smtClean="0">
                <a:solidFill>
                  <a:schemeClr val="tx1"/>
                </a:solidFill>
                <a:effectLst/>
                <a:latin typeface="Arial" pitchFamily="34" charset="0"/>
                <a:ea typeface="新細明體" pitchFamily="18" charset="-120"/>
                <a:cs typeface="+mn-cs"/>
              </a:rPr>
              <a:t>對應了文檔中出現了</a:t>
            </a:r>
            <a:r>
              <a:rPr kumimoji="1" lang="en-US" altLang="zh-TW" sz="1200" b="0" i="0" kern="1200" dirty="0" smtClean="0">
                <a:solidFill>
                  <a:schemeClr val="tx1"/>
                </a:solidFill>
                <a:effectLst/>
                <a:latin typeface="Arial" pitchFamily="34" charset="0"/>
                <a:ea typeface="新細明體" pitchFamily="18" charset="-120"/>
                <a:cs typeface="+mn-cs"/>
              </a:rPr>
              <a:t>9</a:t>
            </a:r>
            <a:r>
              <a:rPr kumimoji="1" lang="zh-TW" altLang="en-US" sz="1200" b="0" i="0" kern="1200" dirty="0" smtClean="0">
                <a:solidFill>
                  <a:schemeClr val="tx1"/>
                </a:solidFill>
                <a:effectLst/>
                <a:latin typeface="Arial" pitchFamily="34" charset="0"/>
                <a:ea typeface="新細明體" pitchFamily="18" charset="-120"/>
                <a:cs typeface="+mn-cs"/>
              </a:rPr>
              <a:t>次，</a:t>
            </a:r>
            <a:r>
              <a:rPr kumimoji="1" lang="en-US" altLang="zh-TW" sz="1200" b="0" i="0" kern="1200" dirty="0" smtClean="0">
                <a:solidFill>
                  <a:schemeClr val="tx1"/>
                </a:solidFill>
                <a:effectLst/>
                <a:latin typeface="Arial" pitchFamily="34" charset="0"/>
                <a:ea typeface="新細明體" pitchFamily="18" charset="-120"/>
                <a:cs typeface="+mn-cs"/>
              </a:rPr>
              <a:t>rich</a:t>
            </a:r>
            <a:r>
              <a:rPr kumimoji="1" lang="zh-TW" altLang="en-US" sz="1200" b="0" i="0" kern="1200" dirty="0" smtClean="0">
                <a:solidFill>
                  <a:schemeClr val="tx1"/>
                </a:solidFill>
                <a:effectLst/>
                <a:latin typeface="Arial" pitchFamily="34" charset="0"/>
                <a:ea typeface="新細明體" pitchFamily="18" charset="-120"/>
                <a:cs typeface="+mn-cs"/>
              </a:rPr>
              <a:t>是</a:t>
            </a:r>
            <a:r>
              <a:rPr kumimoji="1" lang="en-US" altLang="zh-TW" sz="1200" b="0" i="0" kern="1200" dirty="0" smtClean="0">
                <a:solidFill>
                  <a:schemeClr val="tx1"/>
                </a:solidFill>
                <a:effectLst/>
                <a:latin typeface="Arial" pitchFamily="34" charset="0"/>
                <a:ea typeface="新細明體" pitchFamily="18" charset="-120"/>
                <a:cs typeface="+mn-cs"/>
              </a:rPr>
              <a:t>0.36</a:t>
            </a:r>
            <a:r>
              <a:rPr kumimoji="1" lang="zh-TW" altLang="en-US" sz="1200" b="0" i="0" kern="1200" dirty="0" smtClean="0">
                <a:solidFill>
                  <a:schemeClr val="tx1"/>
                </a:solidFill>
                <a:effectLst/>
                <a:latin typeface="Arial" pitchFamily="34" charset="0"/>
                <a:ea typeface="新細明體" pitchFamily="18" charset="-120"/>
                <a:cs typeface="+mn-cs"/>
              </a:rPr>
              <a:t>對應文檔中出現了</a:t>
            </a:r>
            <a:r>
              <a:rPr kumimoji="1" lang="en-US" altLang="zh-TW" sz="1200" b="0" i="0" kern="1200" dirty="0" smtClean="0">
                <a:solidFill>
                  <a:schemeClr val="tx1"/>
                </a:solidFill>
                <a:effectLst/>
                <a:latin typeface="Arial" pitchFamily="34" charset="0"/>
                <a:ea typeface="新細明體" pitchFamily="18" charset="-120"/>
                <a:cs typeface="+mn-cs"/>
              </a:rPr>
              <a:t>3</a:t>
            </a:r>
            <a:r>
              <a:rPr kumimoji="1" lang="zh-TW" altLang="en-US" sz="1200" b="0" i="0" kern="1200" dirty="0" smtClean="0">
                <a:solidFill>
                  <a:schemeClr val="tx1"/>
                </a:solidFill>
                <a:effectLst/>
                <a:latin typeface="Arial" pitchFamily="34" charset="0"/>
                <a:ea typeface="新細明體" pitchFamily="18" charset="-120"/>
                <a:cs typeface="+mn-cs"/>
              </a:rPr>
              <a:t>次；其次，右奇異向量中一的第一行表示每一篇文檔中的出現詞的個數的近似，比如說，</a:t>
            </a:r>
            <a:r>
              <a:rPr kumimoji="1" lang="en-US" altLang="zh-TW" sz="1200" b="0" i="0" kern="1200" dirty="0" smtClean="0">
                <a:solidFill>
                  <a:schemeClr val="tx1"/>
                </a:solidFill>
                <a:effectLst/>
                <a:latin typeface="Arial" pitchFamily="34" charset="0"/>
                <a:ea typeface="新細明體" pitchFamily="18" charset="-120"/>
                <a:cs typeface="+mn-cs"/>
              </a:rPr>
              <a:t>T6</a:t>
            </a:r>
            <a:r>
              <a:rPr kumimoji="1" lang="zh-TW" altLang="en-US" sz="1200" b="0" i="0" kern="1200" dirty="0" smtClean="0">
                <a:solidFill>
                  <a:schemeClr val="tx1"/>
                </a:solidFill>
                <a:effectLst/>
                <a:latin typeface="Arial" pitchFamily="34" charset="0"/>
                <a:ea typeface="新細明體" pitchFamily="18" charset="-120"/>
                <a:cs typeface="+mn-cs"/>
              </a:rPr>
              <a:t>是</a:t>
            </a:r>
            <a:r>
              <a:rPr kumimoji="1" lang="en-US" altLang="zh-TW" sz="1200" b="0" i="0" kern="1200" dirty="0" smtClean="0">
                <a:solidFill>
                  <a:schemeClr val="tx1"/>
                </a:solidFill>
                <a:effectLst/>
                <a:latin typeface="Arial" pitchFamily="34" charset="0"/>
                <a:ea typeface="新細明體" pitchFamily="18" charset="-120"/>
                <a:cs typeface="+mn-cs"/>
              </a:rPr>
              <a:t>0.49</a:t>
            </a:r>
            <a:r>
              <a:rPr kumimoji="1" lang="zh-TW" altLang="en-US" sz="1200" b="0" i="0" kern="1200" dirty="0" smtClean="0">
                <a:solidFill>
                  <a:schemeClr val="tx1"/>
                </a:solidFill>
                <a:effectLst/>
                <a:latin typeface="Arial" pitchFamily="34" charset="0"/>
                <a:ea typeface="新細明體" pitchFamily="18" charset="-120"/>
                <a:cs typeface="+mn-cs"/>
              </a:rPr>
              <a:t>，出現了</a:t>
            </a:r>
            <a:r>
              <a:rPr kumimoji="1" lang="en-US" altLang="zh-TW" sz="1200" b="0" i="0" kern="1200" dirty="0" smtClean="0">
                <a:solidFill>
                  <a:schemeClr val="tx1"/>
                </a:solidFill>
                <a:effectLst/>
                <a:latin typeface="Arial" pitchFamily="34" charset="0"/>
                <a:ea typeface="新細明體" pitchFamily="18" charset="-120"/>
                <a:cs typeface="+mn-cs"/>
              </a:rPr>
              <a:t>5</a:t>
            </a:r>
            <a:r>
              <a:rPr kumimoji="1" lang="zh-TW" altLang="en-US" sz="1200" b="0" i="0" kern="1200" dirty="0" smtClean="0">
                <a:solidFill>
                  <a:schemeClr val="tx1"/>
                </a:solidFill>
                <a:effectLst/>
                <a:latin typeface="Arial" pitchFamily="34" charset="0"/>
                <a:ea typeface="新細明體" pitchFamily="18" charset="-120"/>
                <a:cs typeface="+mn-cs"/>
              </a:rPr>
              <a:t>個詞，</a:t>
            </a:r>
            <a:r>
              <a:rPr kumimoji="1" lang="en-US" altLang="zh-TW" sz="1200" b="0" i="0" kern="1200" dirty="0" smtClean="0">
                <a:solidFill>
                  <a:schemeClr val="tx1"/>
                </a:solidFill>
                <a:effectLst/>
                <a:latin typeface="Arial" pitchFamily="34" charset="0"/>
                <a:ea typeface="新細明體" pitchFamily="18" charset="-120"/>
                <a:cs typeface="+mn-cs"/>
              </a:rPr>
              <a:t>T2</a:t>
            </a:r>
            <a:r>
              <a:rPr kumimoji="1" lang="zh-TW" altLang="en-US" sz="1200" b="0" i="0" kern="1200" dirty="0" smtClean="0">
                <a:solidFill>
                  <a:schemeClr val="tx1"/>
                </a:solidFill>
                <a:effectLst/>
                <a:latin typeface="Arial" pitchFamily="34" charset="0"/>
                <a:ea typeface="新細明體" pitchFamily="18" charset="-120"/>
                <a:cs typeface="+mn-cs"/>
              </a:rPr>
              <a:t>是</a:t>
            </a:r>
            <a:r>
              <a:rPr kumimoji="1" lang="en-US" altLang="zh-TW" sz="1200" b="0" i="0" kern="1200" dirty="0" smtClean="0">
                <a:solidFill>
                  <a:schemeClr val="tx1"/>
                </a:solidFill>
                <a:effectLst/>
                <a:latin typeface="Arial" pitchFamily="34" charset="0"/>
                <a:ea typeface="新細明體" pitchFamily="18" charset="-120"/>
                <a:cs typeface="+mn-cs"/>
              </a:rPr>
              <a:t>0.22</a:t>
            </a:r>
            <a:r>
              <a:rPr kumimoji="1" lang="zh-TW" altLang="en-US" sz="1200" b="0" i="0" kern="1200" dirty="0" smtClean="0">
                <a:solidFill>
                  <a:schemeClr val="tx1"/>
                </a:solidFill>
                <a:effectLst/>
                <a:latin typeface="Arial" pitchFamily="34" charset="0"/>
                <a:ea typeface="新細明體" pitchFamily="18" charset="-120"/>
                <a:cs typeface="+mn-cs"/>
              </a:rPr>
              <a:t>，出現了</a:t>
            </a:r>
            <a:r>
              <a:rPr kumimoji="1" lang="en-US" altLang="zh-TW" sz="1200" b="0" i="0" kern="1200" dirty="0" smtClean="0">
                <a:solidFill>
                  <a:schemeClr val="tx1"/>
                </a:solidFill>
                <a:effectLst/>
                <a:latin typeface="Arial" pitchFamily="34" charset="0"/>
                <a:ea typeface="新細明體" pitchFamily="18" charset="-120"/>
                <a:cs typeface="+mn-cs"/>
              </a:rPr>
              <a:t>2</a:t>
            </a:r>
            <a:r>
              <a:rPr kumimoji="1" lang="zh-TW" altLang="en-US" sz="1200" b="0" i="0" kern="1200" dirty="0" smtClean="0">
                <a:solidFill>
                  <a:schemeClr val="tx1"/>
                </a:solidFill>
                <a:effectLst/>
                <a:latin typeface="Arial" pitchFamily="34" charset="0"/>
                <a:ea typeface="新細明體" pitchFamily="18" charset="-120"/>
                <a:cs typeface="+mn-cs"/>
              </a:rPr>
              <a:t>個詞。</a:t>
            </a:r>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9</a:t>
            </a:fld>
            <a:endParaRPr lang="zh-TW" altLang="en-US"/>
          </a:p>
        </p:txBody>
      </p:sp>
    </p:spTree>
    <p:extLst>
      <p:ext uri="{BB962C8B-B14F-4D97-AF65-F5344CB8AC3E}">
        <p14:creationId xmlns:p14="http://schemas.microsoft.com/office/powerpoint/2010/main" val="2557789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21</a:t>
            </a:fld>
            <a:endParaRPr lang="zh-TW" altLang="en-US"/>
          </a:p>
        </p:txBody>
      </p:sp>
    </p:spTree>
    <p:extLst>
      <p:ext uri="{BB962C8B-B14F-4D97-AF65-F5344CB8AC3E}">
        <p14:creationId xmlns:p14="http://schemas.microsoft.com/office/powerpoint/2010/main" val="1345620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22</a:t>
            </a:fld>
            <a:endParaRPr lang="zh-TW" altLang="en-US"/>
          </a:p>
        </p:txBody>
      </p:sp>
    </p:spTree>
    <p:extLst>
      <p:ext uri="{BB962C8B-B14F-4D97-AF65-F5344CB8AC3E}">
        <p14:creationId xmlns:p14="http://schemas.microsoft.com/office/powerpoint/2010/main" val="3721663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31</a:t>
            </a:fld>
            <a:endParaRPr lang="zh-TW" altLang="en-US"/>
          </a:p>
        </p:txBody>
      </p:sp>
    </p:spTree>
    <p:extLst>
      <p:ext uri="{BB962C8B-B14F-4D97-AF65-F5344CB8AC3E}">
        <p14:creationId xmlns:p14="http://schemas.microsoft.com/office/powerpoint/2010/main" val="1107017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32</a:t>
            </a:fld>
            <a:endParaRPr lang="zh-TW" altLang="en-US"/>
          </a:p>
        </p:txBody>
      </p:sp>
    </p:spTree>
    <p:extLst>
      <p:ext uri="{BB962C8B-B14F-4D97-AF65-F5344CB8AC3E}">
        <p14:creationId xmlns:p14="http://schemas.microsoft.com/office/powerpoint/2010/main" val="2322886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33</a:t>
            </a:fld>
            <a:endParaRPr lang="zh-TW" altLang="en-US"/>
          </a:p>
        </p:txBody>
      </p:sp>
    </p:spTree>
    <p:extLst>
      <p:ext uri="{BB962C8B-B14F-4D97-AF65-F5344CB8AC3E}">
        <p14:creationId xmlns:p14="http://schemas.microsoft.com/office/powerpoint/2010/main" val="3781047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35</a:t>
            </a:fld>
            <a:endParaRPr lang="zh-TW" altLang="en-US"/>
          </a:p>
        </p:txBody>
      </p:sp>
    </p:spTree>
    <p:extLst>
      <p:ext uri="{BB962C8B-B14F-4D97-AF65-F5344CB8AC3E}">
        <p14:creationId xmlns:p14="http://schemas.microsoft.com/office/powerpoint/2010/main" val="1380631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每一個紅色的點，都表示一個詞，每一個藍色的點，都表示一篇文檔，這樣我們可以對這些詞和文檔進行聚類，比如說</a:t>
            </a:r>
            <a:r>
              <a:rPr lang="en-US" altLang="zh-TW" dirty="0" smtClean="0"/>
              <a:t>stock </a:t>
            </a:r>
            <a:r>
              <a:rPr lang="zh-TW" altLang="en-US" dirty="0" smtClean="0"/>
              <a:t>和 </a:t>
            </a:r>
            <a:r>
              <a:rPr lang="en-US" altLang="zh-TW" dirty="0" smtClean="0"/>
              <a:t>market</a:t>
            </a:r>
            <a:r>
              <a:rPr lang="zh-TW" altLang="en-US" dirty="0" smtClean="0"/>
              <a:t>可以放在一類，因為他們老是出現在一起，</a:t>
            </a:r>
            <a:r>
              <a:rPr lang="en-US" altLang="zh-TW" dirty="0" smtClean="0"/>
              <a:t>real</a:t>
            </a:r>
            <a:r>
              <a:rPr lang="zh-TW" altLang="en-US" dirty="0" smtClean="0"/>
              <a:t>和</a:t>
            </a:r>
            <a:r>
              <a:rPr lang="en-US" altLang="zh-TW" dirty="0" smtClean="0"/>
              <a:t>estate</a:t>
            </a:r>
            <a:r>
              <a:rPr lang="zh-TW" altLang="en-US" dirty="0" smtClean="0"/>
              <a:t>可以放在一類，</a:t>
            </a:r>
            <a:r>
              <a:rPr lang="en-US" altLang="zh-TW" dirty="0" smtClean="0"/>
              <a:t>dads</a:t>
            </a:r>
            <a:r>
              <a:rPr lang="zh-TW" altLang="en-US" dirty="0" smtClean="0"/>
              <a:t>，</a:t>
            </a:r>
            <a:r>
              <a:rPr lang="en-US" altLang="zh-TW" dirty="0" smtClean="0"/>
              <a:t>guide</a:t>
            </a:r>
            <a:r>
              <a:rPr lang="zh-TW" altLang="en-US" dirty="0" smtClean="0"/>
              <a:t>這種詞就看起來有點孤立了，我們就不對他們進行合併了。按這樣聚類出現的效果，可以提取文檔集合中的近義詞，這樣當用戶檢索文檔的時候，是用語義級別（近義詞集合）去檢索了，而不是之前的詞的級別。</a:t>
            </a:r>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10</a:t>
            </a:fld>
            <a:endParaRPr lang="zh-TW" altLang="en-US"/>
          </a:p>
        </p:txBody>
      </p:sp>
    </p:spTree>
    <p:extLst>
      <p:ext uri="{BB962C8B-B14F-4D97-AF65-F5344CB8AC3E}">
        <p14:creationId xmlns:p14="http://schemas.microsoft.com/office/powerpoint/2010/main" val="670975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88C4BB2-A89A-43D9-8AB0-79A8BDE43755}" type="slidenum">
              <a:rPr lang="zh-TW" altLang="en-US" smtClean="0"/>
              <a:t>12</a:t>
            </a:fld>
            <a:endParaRPr lang="zh-TW" altLang="en-US"/>
          </a:p>
        </p:txBody>
      </p:sp>
    </p:spTree>
    <p:extLst>
      <p:ext uri="{BB962C8B-B14F-4D97-AF65-F5344CB8AC3E}">
        <p14:creationId xmlns:p14="http://schemas.microsoft.com/office/powerpoint/2010/main" val="115400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88C4BB2-A89A-43D9-8AB0-79A8BDE43755}" type="slidenum">
              <a:rPr lang="zh-TW" altLang="en-US" smtClean="0"/>
              <a:t>13</a:t>
            </a:fld>
            <a:endParaRPr lang="zh-TW" altLang="en-US"/>
          </a:p>
        </p:txBody>
      </p:sp>
    </p:spTree>
    <p:extLst>
      <p:ext uri="{BB962C8B-B14F-4D97-AF65-F5344CB8AC3E}">
        <p14:creationId xmlns:p14="http://schemas.microsoft.com/office/powerpoint/2010/main" val="3072400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15</a:t>
            </a:fld>
            <a:endParaRPr lang="zh-TW" altLang="en-US"/>
          </a:p>
        </p:txBody>
      </p:sp>
    </p:spTree>
    <p:extLst>
      <p:ext uri="{BB962C8B-B14F-4D97-AF65-F5344CB8AC3E}">
        <p14:creationId xmlns:p14="http://schemas.microsoft.com/office/powerpoint/2010/main" val="627823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16</a:t>
            </a:fld>
            <a:endParaRPr lang="zh-TW" altLang="en-US"/>
          </a:p>
        </p:txBody>
      </p:sp>
    </p:spTree>
    <p:extLst>
      <p:ext uri="{BB962C8B-B14F-4D97-AF65-F5344CB8AC3E}">
        <p14:creationId xmlns:p14="http://schemas.microsoft.com/office/powerpoint/2010/main" val="2227839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17</a:t>
            </a:fld>
            <a:endParaRPr lang="zh-TW" altLang="en-US"/>
          </a:p>
        </p:txBody>
      </p:sp>
    </p:spTree>
    <p:extLst>
      <p:ext uri="{BB962C8B-B14F-4D97-AF65-F5344CB8AC3E}">
        <p14:creationId xmlns:p14="http://schemas.microsoft.com/office/powerpoint/2010/main" val="3438909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18</a:t>
            </a:fld>
            <a:endParaRPr lang="zh-TW" altLang="en-US"/>
          </a:p>
        </p:txBody>
      </p:sp>
    </p:spTree>
    <p:extLst>
      <p:ext uri="{BB962C8B-B14F-4D97-AF65-F5344CB8AC3E}">
        <p14:creationId xmlns:p14="http://schemas.microsoft.com/office/powerpoint/2010/main" val="1899749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59320835-261B-4C1B-AE31-3B33986E0708}" type="slidenum">
              <a:rPr lang="zh-TW" altLang="en-US" smtClean="0"/>
              <a:t>19</a:t>
            </a:fld>
            <a:endParaRPr lang="zh-TW" altLang="en-US"/>
          </a:p>
        </p:txBody>
      </p:sp>
    </p:spTree>
    <p:extLst>
      <p:ext uri="{BB962C8B-B14F-4D97-AF65-F5344CB8AC3E}">
        <p14:creationId xmlns:p14="http://schemas.microsoft.com/office/powerpoint/2010/main" val="30386957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FD6CA5F-7375-4F1D-AE9C-0F6DA69945A4}" type="datetime1">
              <a:rPr lang="zh-TW" altLang="en-US" smtClean="0"/>
              <a:t>2019/6/12</a:t>
            </a:fld>
            <a:endParaRPr lang="zh-TW" altLang="en-US"/>
          </a:p>
        </p:txBody>
      </p:sp>
      <p:sp>
        <p:nvSpPr>
          <p:cNvPr id="5" name="Footer Placeholder 4"/>
          <p:cNvSpPr>
            <a:spLocks noGrp="1"/>
          </p:cNvSpPr>
          <p:nvPr>
            <p:ph type="ftr" sz="quarter" idx="11"/>
          </p:nvPr>
        </p:nvSpPr>
        <p:spPr>
          <a:xfrm>
            <a:off x="3962399" y="5870575"/>
            <a:ext cx="4893958" cy="377825"/>
          </a:xfrm>
        </p:spPr>
        <p:txBody>
          <a:bodyPr/>
          <a:lstStyle/>
          <a:p>
            <a:endParaRPr lang="zh-TW" altLang="en-US"/>
          </a:p>
        </p:txBody>
      </p:sp>
      <p:sp>
        <p:nvSpPr>
          <p:cNvPr id="6" name="Slide Number Placeholder 5"/>
          <p:cNvSpPr>
            <a:spLocks noGrp="1"/>
          </p:cNvSpPr>
          <p:nvPr>
            <p:ph type="sldNum" sz="quarter" idx="12"/>
          </p:nvPr>
        </p:nvSpPr>
        <p:spPr>
          <a:xfrm>
            <a:off x="10608958" y="5870575"/>
            <a:ext cx="551167" cy="377825"/>
          </a:xfrm>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41749757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ED95057B-90FF-434F-8822-1332269AEE55}" type="datetime1">
              <a:rPr lang="zh-TW" altLang="en-US" smtClean="0"/>
              <a:t>2019/6/12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1216524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391505A-B254-4966-9354-CE67E87E8ED7}" type="datetime1">
              <a:rPr lang="zh-TW" altLang="en-US" smtClean="0"/>
              <a:t>2019/6/12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3640700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A9B38852-DE7B-411C-9E5B-688475E96A2D}" type="datetime1">
              <a:rPr lang="zh-TW" altLang="en-US" smtClean="0"/>
              <a:t>2019/6/12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75905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EAC862A8-317C-4E2B-A02D-E7DAB4EC550B}" type="datetime1">
              <a:rPr lang="zh-TW" altLang="en-US" smtClean="0"/>
              <a:t>2019/6/12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980399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40C5E9F7-AC7E-4881-B4DC-F0E3C553338D}" type="datetime1">
              <a:rPr lang="zh-TW" altLang="en-US" smtClean="0"/>
              <a:t>2019/6/12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7470251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TW" altLang="en-US" smtClean="0"/>
              <a:t>按一下以編輯母片標題樣式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7BF07D2D-E13B-481C-8768-0773929C3046}" type="datetime1">
              <a:rPr lang="zh-TW" altLang="en-US" smtClean="0"/>
              <a:t>2019/6/12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239988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A52DF030-CE0C-4CBA-9B23-401F9442ED8E}" type="datetime1">
              <a:rPr lang="zh-TW" altLang="en-US" smtClean="0"/>
              <a:t>2019/6/12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584149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DEF0D4FF-981E-418C-B151-12DEF44F75D3}" type="datetime1">
              <a:rPr lang="zh-TW" altLang="en-US" smtClean="0"/>
              <a:t>2019/6/12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232998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526897" y="788707"/>
            <a:ext cx="10849982" cy="383894"/>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Tree>
    <p:extLst>
      <p:ext uri="{BB962C8B-B14F-4D97-AF65-F5344CB8AC3E}">
        <p14:creationId xmlns:p14="http://schemas.microsoft.com/office/powerpoint/2010/main" val="219283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 Image - 1 Column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526897" y="788707"/>
            <a:ext cx="10849982" cy="383894"/>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5279838" y="2660666"/>
            <a:ext cx="6121211" cy="576064"/>
          </a:xfrm>
        </p:spPr>
        <p:txBody>
          <a:bodyPr anchor="b">
            <a:normAutofit/>
          </a:bodyPr>
          <a:lstStyle>
            <a:lvl1pPr algn="l">
              <a:spcBef>
                <a:spcPts val="0"/>
              </a:spcBef>
              <a:defRPr sz="2667" baseline="0">
                <a:solidFill>
                  <a:schemeClr val="accent1"/>
                </a:solidFill>
              </a:defRPr>
            </a:lvl1pPr>
          </a:lstStyle>
          <a:p>
            <a:pPr lvl="0"/>
            <a:r>
              <a:rPr kumimoji="1" lang="en-US" altLang="ja-JP" dirty="0"/>
              <a:t>Caption Goes Here</a:t>
            </a:r>
            <a:endParaRPr kumimoji="1" lang="ja-JP" altLang="en-US" dirty="0"/>
          </a:p>
        </p:txBody>
      </p:sp>
      <p:sp>
        <p:nvSpPr>
          <p:cNvPr id="8" name="テキスト プレースホルダー 6"/>
          <p:cNvSpPr>
            <a:spLocks noGrp="1"/>
          </p:cNvSpPr>
          <p:nvPr>
            <p:ph type="body" sz="quarter" idx="14" hasCustomPrompt="1"/>
          </p:nvPr>
        </p:nvSpPr>
        <p:spPr>
          <a:xfrm>
            <a:off x="5279838" y="3188973"/>
            <a:ext cx="6121211" cy="1536171"/>
          </a:xfrm>
        </p:spPr>
        <p:txBody>
          <a:bodyPr>
            <a:noAutofit/>
          </a:bodyPr>
          <a:lstStyle>
            <a:lvl1pPr algn="l">
              <a:lnSpc>
                <a:spcPct val="100000"/>
              </a:lnSpc>
              <a:spcBef>
                <a:spcPts val="0"/>
              </a:spcBef>
              <a:defRPr sz="1867"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0" name="図プレースホルダー 9"/>
          <p:cNvSpPr>
            <a:spLocks noGrp="1"/>
          </p:cNvSpPr>
          <p:nvPr>
            <p:ph type="pic" sz="quarter" idx="15" hasCustomPrompt="1"/>
          </p:nvPr>
        </p:nvSpPr>
        <p:spPr>
          <a:xfrm>
            <a:off x="527096" y="1508257"/>
            <a:ext cx="4608383" cy="4609042"/>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Tree>
    <p:extLst>
      <p:ext uri="{BB962C8B-B14F-4D97-AF65-F5344CB8AC3E}">
        <p14:creationId xmlns:p14="http://schemas.microsoft.com/office/powerpoint/2010/main" val="83964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allAtOnce"/>
      <p:bldP spid="10"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9B2DC0D-9403-4AFA-8046-B8D263A1107C}" type="datetime1">
              <a:rPr lang="zh-TW" altLang="en-US" smtClean="0"/>
              <a:t>2019/6/12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101119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ABF81049-D243-475D-84A9-1CEF92C69251}" type="datetime1">
              <a:rPr lang="zh-TW" altLang="en-US" smtClean="0"/>
              <a:t>2019/6/12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400374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6C3C150A-125A-4B7A-9918-A2DDDAA6FF36}" type="datetime1">
              <a:rPr lang="zh-TW" altLang="en-US" smtClean="0"/>
              <a:t>2019/6/12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1926066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A5504B53-26D3-4379-BD76-371454A043DA}" type="datetime1">
              <a:rPr lang="zh-TW" altLang="en-US" smtClean="0"/>
              <a:t>2019/6/12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92606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C00161D6-EA23-494E-9D7B-3B7FB36C2051}" type="datetime1">
              <a:rPr lang="zh-TW" altLang="en-US" smtClean="0"/>
              <a:t>2019/6/12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4024937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DFFFD807-561D-41DF-936D-99245B4751EB}" type="datetime1">
              <a:rPr lang="zh-TW" altLang="en-US" smtClean="0"/>
              <a:t>2019/6/12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3368097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F24B4BEE-F851-43C7-8CFD-EA70EBF0FF8F}" type="datetime1">
              <a:rPr lang="zh-TW" altLang="en-US" smtClean="0"/>
              <a:t>2019/6/12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1561163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TW" altLang="en-US" smtClean="0"/>
              <a:t>按一下以編輯母片標題樣式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DECBB2D1-E9BE-4441-BBFD-B2C5F1972143}" type="datetime1">
              <a:rPr lang="zh-TW" altLang="en-US" smtClean="0"/>
              <a:t>2019/6/12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4219274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80B1FA-721B-4B2E-BC74-6865099993A4}" type="datetime1">
              <a:rPr lang="zh-TW" altLang="en-US" smtClean="0"/>
              <a:t>2019/6/12</a:t>
            </a:fld>
            <a:endParaRPr lang="zh-TW" alt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9CA72C4-3FA0-42D8-87BD-B9A0A5A3D136}" type="slidenum">
              <a:rPr lang="zh-TW" altLang="en-US" smtClean="0"/>
              <a:t>‹#›</a:t>
            </a:fld>
            <a:endParaRPr lang="zh-TW" altLang="en-US"/>
          </a:p>
        </p:txBody>
      </p:sp>
    </p:spTree>
    <p:extLst>
      <p:ext uri="{BB962C8B-B14F-4D97-AF65-F5344CB8AC3E}">
        <p14:creationId xmlns:p14="http://schemas.microsoft.com/office/powerpoint/2010/main" val="200143533"/>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ieeexplore.ieee.org/document/8392677"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qqaq.ee.ncku.edu.tw/"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tats.nba.com/player/#!/202391/" TargetMode="External"/><Relationship Id="rId5" Type="http://schemas.openxmlformats.org/officeDocument/2006/relationships/hyperlink" Target="http://www.gamersky.com/handbook/201509/665942.shtml" TargetMode="Externa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sciencedirect.com/science/article/pii/S0952197618301544?via%3Dihub"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sciencedirect.com/science/article/pii/S0166361515300531?via%3Dihub"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www.google.com.tw/url?sa=i&amp;rct=j&amp;q=&amp;esrc=s&amp;source=images&amp;cd=&amp;cad=rja&amp;uact=8&amp;ved=0ahUKEwj76Im4tIvMAhWBO5QKHZeIDd4QjRwIBw&amp;url=http://www.macworld.com/article/1140551/notes.html&amp;psig=AFQjCNFu7eMti4eLHA8KPL_shl12l-rF_w&amp;ust=1460629869304995" TargetMode="External"/><Relationship Id="rId5"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sz="7200" b="1" dirty="0" smtClean="0">
                <a:latin typeface="微軟正黑體" panose="020B0604030504040204" pitchFamily="34" charset="-120"/>
                <a:ea typeface="微軟正黑體" panose="020B0604030504040204" pitchFamily="34" charset="-120"/>
              </a:rPr>
              <a:t>個人</a:t>
            </a:r>
            <a:r>
              <a:rPr lang="zh-TW" altLang="en-US" sz="7200" b="1" dirty="0" smtClean="0">
                <a:solidFill>
                  <a:srgbClr val="FFFF00"/>
                </a:solidFill>
                <a:latin typeface="微軟正黑體" panose="020B0604030504040204" pitchFamily="34" charset="-120"/>
                <a:ea typeface="微軟正黑體" panose="020B0604030504040204" pitchFamily="34" charset="-120"/>
              </a:rPr>
              <a:t>學術分享</a:t>
            </a:r>
            <a:r>
              <a:rPr lang="en-US" altLang="zh-TW" sz="7200" b="1" dirty="0" smtClean="0">
                <a:latin typeface="微軟正黑體" panose="020B0604030504040204" pitchFamily="34" charset="-120"/>
                <a:ea typeface="微軟正黑體" panose="020B0604030504040204" pitchFamily="34" charset="-120"/>
              </a:rPr>
              <a:t/>
            </a:r>
            <a:br>
              <a:rPr lang="en-US" altLang="zh-TW" sz="7200" b="1" dirty="0" smtClean="0">
                <a:latin typeface="微軟正黑體" panose="020B0604030504040204" pitchFamily="34" charset="-120"/>
                <a:ea typeface="微軟正黑體" panose="020B0604030504040204" pitchFamily="34" charset="-120"/>
              </a:rPr>
            </a:br>
            <a:r>
              <a:rPr lang="zh-TW" altLang="en-US" b="1" dirty="0" smtClean="0">
                <a:latin typeface="微軟正黑體" panose="020B0604030504040204" pitchFamily="34" charset="-120"/>
                <a:ea typeface="微軟正黑體" panose="020B0604030504040204" pitchFamily="34" charset="-120"/>
              </a:rPr>
              <a:t>研究分享與計畫撰寫</a:t>
            </a:r>
            <a:endParaRPr lang="zh-TW" altLang="en-US" b="1" dirty="0">
              <a:latin typeface="微軟正黑體" panose="020B0604030504040204" pitchFamily="34" charset="-120"/>
              <a:ea typeface="微軟正黑體" panose="020B0604030504040204" pitchFamily="34" charset="-120"/>
            </a:endParaRPr>
          </a:p>
        </p:txBody>
      </p:sp>
      <p:sp>
        <p:nvSpPr>
          <p:cNvPr id="3" name="副標題 2"/>
          <p:cNvSpPr>
            <a:spLocks noGrp="1"/>
          </p:cNvSpPr>
          <p:nvPr>
            <p:ph type="subTitle" idx="1"/>
          </p:nvPr>
        </p:nvSpPr>
        <p:spPr/>
        <p:txBody>
          <a:bodyPr>
            <a:normAutofit lnSpcReduction="10000"/>
          </a:bodyPr>
          <a:lstStyle/>
          <a:p>
            <a:r>
              <a:rPr lang="zh-TW" altLang="en-US" sz="3200" dirty="0" smtClean="0">
                <a:latin typeface="微軟正黑體" panose="020B0604030504040204" pitchFamily="34" charset="-120"/>
                <a:ea typeface="微軟正黑體" panose="020B0604030504040204" pitchFamily="34" charset="-120"/>
              </a:rPr>
              <a:t>張家瑋 博</a:t>
            </a:r>
            <a:r>
              <a:rPr lang="zh-TW" altLang="en-US" sz="3200" dirty="0">
                <a:latin typeface="微軟正黑體" panose="020B0604030504040204" pitchFamily="34" charset="-120"/>
                <a:ea typeface="微軟正黑體" panose="020B0604030504040204" pitchFamily="34" charset="-120"/>
              </a:rPr>
              <a:t>士</a:t>
            </a:r>
            <a:endParaRPr lang="en-US" altLang="zh-TW" sz="3200" dirty="0" smtClean="0">
              <a:latin typeface="微軟正黑體" panose="020B0604030504040204" pitchFamily="34" charset="-120"/>
              <a:ea typeface="微軟正黑體" panose="020B0604030504040204" pitchFamily="34" charset="-120"/>
            </a:endParaRPr>
          </a:p>
          <a:p>
            <a:r>
              <a:rPr lang="zh-TW" altLang="en-US" sz="2000" dirty="0" smtClean="0">
                <a:latin typeface="微軟正黑體" panose="020B0604030504040204" pitchFamily="34" charset="-120"/>
                <a:ea typeface="微軟正黑體" panose="020B0604030504040204" pitchFamily="34" charset="-120"/>
              </a:rPr>
              <a:t>國立臺</a:t>
            </a:r>
            <a:r>
              <a:rPr lang="zh-TW" altLang="en-US" sz="2000" dirty="0">
                <a:latin typeface="微軟正黑體" panose="020B0604030504040204" pitchFamily="34" charset="-120"/>
                <a:ea typeface="微軟正黑體" panose="020B0604030504040204" pitchFamily="34" charset="-120"/>
              </a:rPr>
              <a:t>中科技</a:t>
            </a:r>
            <a:r>
              <a:rPr lang="zh-TW" altLang="en-US" sz="2000" dirty="0" smtClean="0">
                <a:latin typeface="微軟正黑體" panose="020B0604030504040204" pitchFamily="34" charset="-120"/>
                <a:ea typeface="微軟正黑體" panose="020B0604030504040204" pitchFamily="34" charset="-120"/>
              </a:rPr>
              <a:t>大學資訊工程系</a:t>
            </a:r>
            <a:endParaRPr lang="en-US" altLang="zh-TW" sz="2000" dirty="0" smtClean="0">
              <a:latin typeface="微軟正黑體" panose="020B0604030504040204" pitchFamily="34" charset="-120"/>
              <a:ea typeface="微軟正黑體" panose="020B0604030504040204" pitchFamily="34" charset="-120"/>
            </a:endParaRPr>
          </a:p>
          <a:p>
            <a:r>
              <a:rPr lang="zh-TW" altLang="en-US" sz="2000" dirty="0" smtClean="0">
                <a:latin typeface="微軟正黑體" panose="020B0604030504040204" pitchFamily="34" charset="-120"/>
                <a:ea typeface="微軟正黑體" panose="020B0604030504040204" pitchFamily="34" charset="-120"/>
              </a:rPr>
              <a:t>專</a:t>
            </a:r>
            <a:r>
              <a:rPr lang="zh-TW" altLang="en-US" sz="2000" dirty="0">
                <a:latin typeface="微軟正黑體" panose="020B0604030504040204" pitchFamily="34" charset="-120"/>
                <a:ea typeface="微軟正黑體" panose="020B0604030504040204" pitchFamily="34" charset="-120"/>
              </a:rPr>
              <a:t>案</a:t>
            </a:r>
            <a:r>
              <a:rPr lang="zh-TW" altLang="en-US" sz="2000" dirty="0" smtClean="0">
                <a:latin typeface="微軟正黑體" panose="020B0604030504040204" pitchFamily="34" charset="-120"/>
                <a:ea typeface="微軟正黑體" panose="020B0604030504040204" pitchFamily="34" charset="-120"/>
              </a:rPr>
              <a:t>助理教授 </a:t>
            </a:r>
            <a:endParaRPr lang="zh-TW" altLang="en-US"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806280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188640"/>
            <a:ext cx="12191999" cy="865188"/>
          </a:xfrm>
        </p:spPr>
        <p:txBody>
          <a:bodyPr>
            <a:noAutofit/>
          </a:bodyPr>
          <a:lstStyle/>
          <a:p>
            <a:pPr algn="ctr"/>
            <a:r>
              <a:rPr lang="zh-TW" altLang="en-US" sz="4000" b="1" dirty="0" smtClean="0">
                <a:latin typeface="微軟正黑體" panose="020B0604030504040204" pitchFamily="34" charset="-120"/>
                <a:ea typeface="微軟正黑體" panose="020B0604030504040204" pitchFamily="34" charset="-120"/>
              </a:rPr>
              <a:t>潛藏語意分析</a:t>
            </a:r>
            <a:endParaRPr lang="zh-TW" altLang="en-US" sz="40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1991544" y="1412776"/>
            <a:ext cx="8352928" cy="986392"/>
          </a:xfrm>
        </p:spPr>
        <p:txBody>
          <a:bodyPr>
            <a:noAutofit/>
          </a:bodyPr>
          <a:lstStyle/>
          <a:p>
            <a:r>
              <a:rPr lang="zh-TW" altLang="en-US" sz="2800" dirty="0" smtClean="0">
                <a:latin typeface="微軟正黑體" panose="020B0604030504040204" pitchFamily="34" charset="-120"/>
                <a:ea typeface="微軟正黑體" panose="020B0604030504040204" pitchFamily="34" charset="-120"/>
              </a:rPr>
              <a:t>奇異值分解</a:t>
            </a:r>
            <a:endParaRPr lang="en-US" altLang="zh-TW" sz="2800" dirty="0" smtClean="0">
              <a:latin typeface="微軟正黑體" panose="020B0604030504040204" pitchFamily="34" charset="-120"/>
              <a:ea typeface="微軟正黑體" panose="020B0604030504040204" pitchFamily="34" charset="-120"/>
            </a:endParaRPr>
          </a:p>
          <a:p>
            <a:pPr lvl="1"/>
            <a:r>
              <a:rPr lang="en-US" altLang="zh-TW" sz="2400" dirty="0" smtClean="0">
                <a:latin typeface="微軟正黑體" panose="020B0604030504040204" pitchFamily="34" charset="-120"/>
                <a:ea typeface="微軟正黑體" panose="020B0604030504040204" pitchFamily="34" charset="-120"/>
              </a:rPr>
              <a:t>Singular Value </a:t>
            </a:r>
            <a:r>
              <a:rPr lang="en-US" altLang="zh-TW" sz="2400" dirty="0">
                <a:latin typeface="微軟正黑體" panose="020B0604030504040204" pitchFamily="34" charset="-120"/>
                <a:ea typeface="微軟正黑體" panose="020B0604030504040204" pitchFamily="34" charset="-120"/>
              </a:rPr>
              <a:t>D</a:t>
            </a:r>
            <a:r>
              <a:rPr lang="en-US" altLang="zh-TW" sz="2400" dirty="0" smtClean="0">
                <a:latin typeface="微軟正黑體" panose="020B0604030504040204" pitchFamily="34" charset="-120"/>
                <a:ea typeface="微軟正黑體" panose="020B0604030504040204" pitchFamily="34" charset="-120"/>
              </a:rPr>
              <a:t>ecomposition</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(SVD)</a:t>
            </a:r>
          </a:p>
          <a:p>
            <a:pPr lvl="2"/>
            <a:endParaRPr lang="en-US" altLang="zh-TW" sz="2000" b="0" dirty="0" smtClean="0">
              <a:latin typeface="微軟正黑體" panose="020B0604030504040204" pitchFamily="34" charset="-120"/>
              <a:ea typeface="微軟正黑體" panose="020B0604030504040204" pitchFamily="34" charset="-12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117" y="2628697"/>
            <a:ext cx="4733925" cy="371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104" y="2993151"/>
            <a:ext cx="3009900"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投影片編號版面配置區 3"/>
          <p:cNvSpPr>
            <a:spLocks noGrp="1"/>
          </p:cNvSpPr>
          <p:nvPr>
            <p:ph type="sldNum" sz="quarter" idx="12"/>
          </p:nvPr>
        </p:nvSpPr>
        <p:spPr/>
        <p:txBody>
          <a:bodyPr/>
          <a:lstStyle/>
          <a:p>
            <a:fld id="{CBEC735E-60AB-44DC-B0A8-DC8AF5BACA8B}" type="slidenum">
              <a:rPr lang="zh-TW" altLang="en-US" smtClean="0"/>
              <a:t>10</a:t>
            </a:fld>
            <a:endParaRPr lang="zh-TW" altLang="en-US"/>
          </a:p>
        </p:txBody>
      </p:sp>
    </p:spTree>
    <p:extLst>
      <p:ext uri="{BB962C8B-B14F-4D97-AF65-F5344CB8AC3E}">
        <p14:creationId xmlns:p14="http://schemas.microsoft.com/office/powerpoint/2010/main" val="16278185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b="1" dirty="0" smtClean="0">
                <a:solidFill>
                  <a:srgbClr val="FFFF00"/>
                </a:solidFill>
                <a:latin typeface="微軟正黑體" panose="020B0604030504040204" pitchFamily="34" charset="-120"/>
                <a:ea typeface="微軟正黑體" panose="020B0604030504040204" pitchFamily="34" charset="-120"/>
              </a:rPr>
              <a:t>Word2vec</a:t>
            </a:r>
            <a:endParaRPr lang="zh-TW" altLang="en-US" b="1" dirty="0">
              <a:solidFill>
                <a:srgbClr val="FFFF00"/>
              </a:solidFill>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idx="1"/>
          </p:nvPr>
        </p:nvSpPr>
        <p:spPr/>
        <p:txBody>
          <a:bodyPr>
            <a:normAutofit fontScale="92500"/>
          </a:bodyPr>
          <a:lstStyle/>
          <a:p>
            <a:r>
              <a:rPr lang="en-US" altLang="zh-TW" sz="4000" dirty="0" smtClean="0">
                <a:latin typeface="微軟正黑體" panose="020B0604030504040204" pitchFamily="34" charset="-120"/>
                <a:ea typeface="微軟正黑體" panose="020B0604030504040204" pitchFamily="34" charset="-120"/>
              </a:rPr>
              <a:t>Deep learning for word embedding</a:t>
            </a:r>
            <a:endParaRPr lang="zh-TW" altLang="en-US" sz="4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052005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D57F1E4F-1CFF-5643-939E-217C01CDF565}" type="slidenum">
              <a:rPr lang="en-US" smtClean="0">
                <a:ea typeface="Segoe UI" panose="020B0502040204020203" pitchFamily="34" charset="0"/>
              </a:rPr>
              <a:pPr/>
              <a:t>12</a:t>
            </a:fld>
            <a:endParaRPr lang="en-US" dirty="0">
              <a:ea typeface="Segoe UI" panose="020B0502040204020203" pitchFamily="34" charset="0"/>
            </a:endParaRPr>
          </a:p>
        </p:txBody>
      </p:sp>
      <p:pic>
        <p:nvPicPr>
          <p:cNvPr id="3" name="圖片 2"/>
          <p:cNvPicPr>
            <a:picLocks noChangeAspect="1"/>
          </p:cNvPicPr>
          <p:nvPr/>
        </p:nvPicPr>
        <p:blipFill>
          <a:blip r:embed="rId3"/>
          <a:stretch>
            <a:fillRect/>
          </a:stretch>
        </p:blipFill>
        <p:spPr>
          <a:xfrm>
            <a:off x="791280" y="515112"/>
            <a:ext cx="2314575" cy="3048000"/>
          </a:xfrm>
          <a:prstGeom prst="rect">
            <a:avLst/>
          </a:prstGeom>
        </p:spPr>
      </p:pic>
      <p:pic>
        <p:nvPicPr>
          <p:cNvPr id="5" name="圖片 4"/>
          <p:cNvPicPr>
            <a:picLocks noChangeAspect="1"/>
          </p:cNvPicPr>
          <p:nvPr/>
        </p:nvPicPr>
        <p:blipFill>
          <a:blip r:embed="rId4"/>
          <a:stretch>
            <a:fillRect/>
          </a:stretch>
        </p:blipFill>
        <p:spPr>
          <a:xfrm>
            <a:off x="3105855" y="515112"/>
            <a:ext cx="2867025" cy="3048000"/>
          </a:xfrm>
          <a:prstGeom prst="rect">
            <a:avLst/>
          </a:prstGeom>
        </p:spPr>
      </p:pic>
      <p:pic>
        <p:nvPicPr>
          <p:cNvPr id="15" name="圖片 14"/>
          <p:cNvPicPr>
            <a:picLocks noChangeAspect="1"/>
          </p:cNvPicPr>
          <p:nvPr/>
        </p:nvPicPr>
        <p:blipFill>
          <a:blip r:embed="rId5"/>
          <a:stretch>
            <a:fillRect/>
          </a:stretch>
        </p:blipFill>
        <p:spPr>
          <a:xfrm>
            <a:off x="7114546" y="3706368"/>
            <a:ext cx="3363310" cy="3048000"/>
          </a:xfrm>
          <a:prstGeom prst="rect">
            <a:avLst/>
          </a:prstGeom>
        </p:spPr>
      </p:pic>
      <p:pic>
        <p:nvPicPr>
          <p:cNvPr id="6" name="圖片 5"/>
          <p:cNvPicPr>
            <a:picLocks noChangeAspect="1"/>
          </p:cNvPicPr>
          <p:nvPr/>
        </p:nvPicPr>
        <p:blipFill>
          <a:blip r:embed="rId6"/>
          <a:stretch>
            <a:fillRect/>
          </a:stretch>
        </p:blipFill>
        <p:spPr>
          <a:xfrm>
            <a:off x="4539367" y="3706368"/>
            <a:ext cx="2657475" cy="3048000"/>
          </a:xfrm>
          <a:prstGeom prst="rect">
            <a:avLst/>
          </a:prstGeom>
        </p:spPr>
      </p:pic>
      <p:sp>
        <p:nvSpPr>
          <p:cNvPr id="18" name="矩形 17"/>
          <p:cNvSpPr/>
          <p:nvPr/>
        </p:nvSpPr>
        <p:spPr>
          <a:xfrm>
            <a:off x="6105144" y="2490216"/>
            <a:ext cx="4547616" cy="923330"/>
          </a:xfrm>
          <a:prstGeom prst="rect">
            <a:avLst/>
          </a:prstGeom>
        </p:spPr>
        <p:txBody>
          <a:bodyPr wrap="square">
            <a:spAutoFit/>
          </a:bodyPr>
          <a:lstStyle/>
          <a:p>
            <a:r>
              <a:rPr lang="en-US" altLang="zh-TW" dirty="0">
                <a:latin typeface="微軟正黑體" panose="020B0604030504040204" pitchFamily="34" charset="-120"/>
                <a:ea typeface="微軟正黑體" panose="020B0604030504040204" pitchFamily="34" charset="-120"/>
              </a:rPr>
              <a:t>http://zongsoftwarenote.blogspot.com/2017/04/word2vec-model-introduction-skip-gram.html</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180690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57400" y="100584"/>
            <a:ext cx="7662672" cy="6647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sz="quarter" idx="12"/>
          </p:nvPr>
        </p:nvSpPr>
        <p:spPr/>
        <p:txBody>
          <a:bodyPr/>
          <a:lstStyle/>
          <a:p>
            <a:fld id="{D57F1E4F-1CFF-5643-939E-217C01CDF565}" type="slidenum">
              <a:rPr lang="en-US" smtClean="0">
                <a:ea typeface="Segoe UI" panose="020B0502040204020203" pitchFamily="34" charset="0"/>
              </a:rPr>
              <a:pPr/>
              <a:t>13</a:t>
            </a:fld>
            <a:endParaRPr lang="en-US" dirty="0">
              <a:ea typeface="Segoe UI" panose="020B0502040204020203" pitchFamily="34" charset="0"/>
            </a:endParaRPr>
          </a:p>
        </p:txBody>
      </p:sp>
      <p:pic>
        <p:nvPicPr>
          <p:cNvPr id="1026" name="Picture 2" descr="https://2.bp.blogspot.com/-OMGrmPFyqcg/WQDKDonzz5I/AAAAAAAABt8/fSLm6vog8oATO6isoK4ZqsDWOoqt0jeNQCLcB/s1600/downlo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906" y="71632"/>
            <a:ext cx="6950888" cy="6691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8579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1" dirty="0" smtClean="0">
                <a:latin typeface="微軟正黑體" panose="020B0604030504040204" pitchFamily="34" charset="-120"/>
                <a:ea typeface="微軟正黑體" panose="020B0604030504040204" pitchFamily="34" charset="-120"/>
              </a:rPr>
              <a:t>科技部計畫</a:t>
            </a:r>
            <a:r>
              <a:rPr lang="en-US" altLang="zh-TW" b="1" dirty="0" smtClean="0">
                <a:latin typeface="微軟正黑體" panose="020B0604030504040204" pitchFamily="34" charset="-120"/>
                <a:ea typeface="微軟正黑體" panose="020B0604030504040204" pitchFamily="34" charset="-120"/>
              </a:rPr>
              <a:t>-</a:t>
            </a:r>
            <a:r>
              <a:rPr lang="zh-TW" altLang="en-US" b="1" dirty="0" smtClean="0">
                <a:latin typeface="微軟正黑體" panose="020B0604030504040204" pitchFamily="34" charset="-120"/>
                <a:ea typeface="微軟正黑體" panose="020B0604030504040204" pitchFamily="34" charset="-120"/>
              </a:rPr>
              <a:t>新進人員計畫分享</a:t>
            </a:r>
            <a:endParaRPr lang="zh-TW" altLang="en-US" b="1" dirty="0">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idx="1"/>
          </p:nvPr>
        </p:nvSpPr>
        <p:spPr/>
        <p:txBody>
          <a:bodyPr>
            <a:normAutofit/>
          </a:bodyPr>
          <a:lstStyle/>
          <a:p>
            <a:endParaRPr lang="zh-TW" altLang="en-US" sz="4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701789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lang="zh-TW" altLang="en-US" sz="4000" b="1" dirty="0" smtClean="0">
                <a:latin typeface="微軟正黑體" panose="020B0604030504040204" pitchFamily="34" charset="-120"/>
                <a:ea typeface="微軟正黑體" panose="020B0604030504040204" pitchFamily="34" charset="-120"/>
              </a:rPr>
              <a:t>科技部新進人員研究計畫</a:t>
            </a:r>
            <a:endParaRPr lang="zh-TW" altLang="en-US" sz="4000" b="1" dirty="0">
              <a:latin typeface="微軟正黑體" panose="020B0604030504040204" pitchFamily="34" charset="-120"/>
              <a:ea typeface="微軟正黑體" panose="020B0604030504040204" pitchFamily="34" charset="-120"/>
            </a:endParaRPr>
          </a:p>
        </p:txBody>
      </p:sp>
      <p:sp>
        <p:nvSpPr>
          <p:cNvPr id="9" name="內容版面配置區 8"/>
          <p:cNvSpPr>
            <a:spLocks noGrp="1"/>
          </p:cNvSpPr>
          <p:nvPr>
            <p:ph idx="1"/>
          </p:nvPr>
        </p:nvSpPr>
        <p:spPr>
          <a:xfrm>
            <a:off x="1254868" y="2065867"/>
            <a:ext cx="9435830" cy="3663723"/>
          </a:xfrm>
        </p:spPr>
        <p:txBody>
          <a:bodyPr>
            <a:normAutofit lnSpcReduction="10000"/>
          </a:bodyPr>
          <a:lstStyle/>
          <a:p>
            <a:r>
              <a:rPr lang="zh-TW" altLang="en-US" sz="2000" dirty="0" smtClean="0">
                <a:latin typeface="微軟正黑體" panose="020B0604030504040204" pitchFamily="34" charset="-120"/>
                <a:ea typeface="微軟正黑體" panose="020B0604030504040204" pitchFamily="34" charset="-120"/>
              </a:rPr>
              <a:t>計畫名</a:t>
            </a:r>
            <a:r>
              <a:rPr lang="zh-TW" altLang="en-US" sz="2000" dirty="0">
                <a:latin typeface="微軟正黑體" panose="020B0604030504040204" pitchFamily="34" charset="-120"/>
                <a:ea typeface="微軟正黑體" panose="020B0604030504040204" pitchFamily="34" charset="-120"/>
              </a:rPr>
              <a:t>稱</a:t>
            </a:r>
            <a:r>
              <a:rPr lang="zh-TW" altLang="en-US" sz="2000" dirty="0" smtClean="0">
                <a:latin typeface="微軟正黑體" panose="020B0604030504040204" pitchFamily="34" charset="-120"/>
                <a:ea typeface="微軟正黑體" panose="020B0604030504040204" pitchFamily="34" charset="-120"/>
              </a:rPr>
              <a:t>：人工智慧音樂家─運用深度嵌入方法與生成對抗網路於和諧性為導向的詞曲生成器之設計</a:t>
            </a:r>
            <a:endParaRPr lang="en-US" altLang="zh-TW" sz="2000" dirty="0" smtClean="0">
              <a:latin typeface="微軟正黑體" panose="020B0604030504040204" pitchFamily="34" charset="-120"/>
              <a:ea typeface="微軟正黑體" panose="020B0604030504040204" pitchFamily="34" charset="-120"/>
            </a:endParaRPr>
          </a:p>
          <a:p>
            <a:endParaRPr lang="en-US" altLang="zh-TW" sz="2000" dirty="0" smtClean="0">
              <a:latin typeface="微軟正黑體" panose="020B0604030504040204" pitchFamily="34" charset="-120"/>
              <a:ea typeface="微軟正黑體" panose="020B0604030504040204" pitchFamily="34" charset="-120"/>
            </a:endParaRPr>
          </a:p>
          <a:p>
            <a:r>
              <a:rPr lang="zh-TW" altLang="en-US" sz="2000" dirty="0" smtClean="0">
                <a:latin typeface="微軟正黑體" panose="020B0604030504040204" pitchFamily="34" charset="-120"/>
                <a:ea typeface="微軟正黑體" panose="020B0604030504040204" pitchFamily="34" charset="-120"/>
              </a:rPr>
              <a:t>學門：工程處</a:t>
            </a:r>
            <a:r>
              <a:rPr lang="en-US" altLang="zh-TW" sz="2000" dirty="0" smtClean="0">
                <a:latin typeface="微軟正黑體" panose="020B0604030504040204" pitchFamily="34" charset="-120"/>
                <a:ea typeface="微軟正黑體" panose="020B0604030504040204" pitchFamily="34" charset="-120"/>
              </a:rPr>
              <a:t>-</a:t>
            </a:r>
            <a:r>
              <a:rPr lang="zh-TW" altLang="en-US" sz="2000" dirty="0" smtClean="0">
                <a:latin typeface="微軟正黑體" panose="020B0604030504040204" pitchFamily="34" charset="-120"/>
                <a:ea typeface="微軟正黑體" panose="020B0604030504040204" pitchFamily="34" charset="-120"/>
              </a:rPr>
              <a:t>自然語言與語音處理</a:t>
            </a:r>
            <a:endParaRPr lang="en-US" altLang="zh-TW" sz="2000" dirty="0" smtClean="0">
              <a:latin typeface="微軟正黑體" panose="020B0604030504040204" pitchFamily="34" charset="-120"/>
              <a:ea typeface="微軟正黑體" panose="020B0604030504040204" pitchFamily="34" charset="-120"/>
            </a:endParaRPr>
          </a:p>
          <a:p>
            <a:endParaRPr lang="en-US" altLang="zh-TW" sz="2000" dirty="0" smtClean="0">
              <a:latin typeface="微軟正黑體" panose="020B0604030504040204" pitchFamily="34" charset="-120"/>
              <a:ea typeface="微軟正黑體" panose="020B0604030504040204" pitchFamily="34" charset="-120"/>
            </a:endParaRPr>
          </a:p>
          <a:p>
            <a:r>
              <a:rPr lang="zh-TW" altLang="en-US" sz="2000" dirty="0" smtClean="0">
                <a:latin typeface="微軟正黑體" panose="020B0604030504040204" pitchFamily="34" charset="-120"/>
                <a:ea typeface="微軟正黑體" panose="020B0604030504040204" pitchFamily="34" charset="-120"/>
              </a:rPr>
              <a:t>執行期間：</a:t>
            </a:r>
            <a:r>
              <a:rPr lang="en-US" altLang="zh-TW" sz="2000" dirty="0" smtClean="0">
                <a:latin typeface="微軟正黑體" panose="020B0604030504040204" pitchFamily="34" charset="-120"/>
                <a:ea typeface="微軟正黑體" panose="020B0604030504040204" pitchFamily="34" charset="-120"/>
              </a:rPr>
              <a:t>108</a:t>
            </a:r>
            <a:r>
              <a:rPr lang="zh-TW" altLang="en-US" sz="2000" dirty="0" smtClean="0">
                <a:latin typeface="微軟正黑體" panose="020B0604030504040204" pitchFamily="34" charset="-120"/>
                <a:ea typeface="微軟正黑體" panose="020B0604030504040204" pitchFamily="34" charset="-120"/>
              </a:rPr>
              <a:t>年</a:t>
            </a:r>
            <a:r>
              <a:rPr lang="en-US" altLang="zh-TW" sz="2000" dirty="0" smtClean="0">
                <a:latin typeface="微軟正黑體" panose="020B0604030504040204" pitchFamily="34" charset="-120"/>
                <a:ea typeface="微軟正黑體" panose="020B0604030504040204" pitchFamily="34" charset="-120"/>
              </a:rPr>
              <a:t>8</a:t>
            </a:r>
            <a:r>
              <a:rPr lang="zh-TW" altLang="en-US" sz="2000" dirty="0" smtClean="0">
                <a:latin typeface="微軟正黑體" panose="020B0604030504040204" pitchFamily="34" charset="-120"/>
                <a:ea typeface="微軟正黑體" panose="020B0604030504040204" pitchFamily="34" charset="-120"/>
              </a:rPr>
              <a:t>月</a:t>
            </a:r>
            <a:r>
              <a:rPr lang="en-US" altLang="zh-TW" sz="2000" dirty="0" smtClean="0">
                <a:latin typeface="微軟正黑體" panose="020B0604030504040204" pitchFamily="34" charset="-120"/>
                <a:ea typeface="微軟正黑體" panose="020B0604030504040204" pitchFamily="34" charset="-120"/>
              </a:rPr>
              <a:t>1</a:t>
            </a:r>
            <a:r>
              <a:rPr lang="zh-TW" altLang="en-US" sz="2000" dirty="0" smtClean="0">
                <a:latin typeface="微軟正黑體" panose="020B0604030504040204" pitchFamily="34" charset="-120"/>
                <a:ea typeface="微軟正黑體" panose="020B0604030504040204" pitchFamily="34" charset="-120"/>
              </a:rPr>
              <a:t>日到</a:t>
            </a:r>
            <a:r>
              <a:rPr lang="en-US" altLang="zh-TW" sz="2000" dirty="0" smtClean="0">
                <a:latin typeface="微軟正黑體" panose="020B0604030504040204" pitchFamily="34" charset="-120"/>
                <a:ea typeface="微軟正黑體" panose="020B0604030504040204" pitchFamily="34" charset="-120"/>
              </a:rPr>
              <a:t>111</a:t>
            </a:r>
            <a:r>
              <a:rPr lang="zh-TW" altLang="en-US" sz="2000" dirty="0" smtClean="0">
                <a:latin typeface="微軟正黑體" panose="020B0604030504040204" pitchFamily="34" charset="-120"/>
                <a:ea typeface="微軟正黑體" panose="020B0604030504040204" pitchFamily="34" charset="-120"/>
              </a:rPr>
              <a:t>年</a:t>
            </a:r>
            <a:r>
              <a:rPr lang="en-US" altLang="zh-TW" sz="2000" dirty="0" smtClean="0">
                <a:latin typeface="微軟正黑體" panose="020B0604030504040204" pitchFamily="34" charset="-120"/>
                <a:ea typeface="微軟正黑體" panose="020B0604030504040204" pitchFamily="34" charset="-120"/>
              </a:rPr>
              <a:t>7</a:t>
            </a:r>
            <a:r>
              <a:rPr lang="zh-TW" altLang="en-US" sz="2000" dirty="0" smtClean="0">
                <a:latin typeface="微軟正黑體" panose="020B0604030504040204" pitchFamily="34" charset="-120"/>
                <a:ea typeface="微軟正黑體" panose="020B0604030504040204" pitchFamily="34" charset="-120"/>
              </a:rPr>
              <a:t>月</a:t>
            </a:r>
            <a:r>
              <a:rPr lang="en-US" altLang="zh-TW" sz="2000" dirty="0" smtClean="0">
                <a:latin typeface="微軟正黑體" panose="020B0604030504040204" pitchFamily="34" charset="-120"/>
                <a:ea typeface="微軟正黑體" panose="020B0604030504040204" pitchFamily="34" charset="-120"/>
              </a:rPr>
              <a:t>31</a:t>
            </a:r>
            <a:r>
              <a:rPr lang="zh-TW" altLang="en-US" sz="2000" dirty="0" smtClean="0">
                <a:latin typeface="微軟正黑體" panose="020B0604030504040204" pitchFamily="34" charset="-120"/>
                <a:ea typeface="微軟正黑體" panose="020B0604030504040204" pitchFamily="34" charset="-120"/>
              </a:rPr>
              <a:t>日，三年期。</a:t>
            </a:r>
            <a:endParaRPr lang="en-US" altLang="zh-TW" sz="2000" dirty="0" smtClean="0">
              <a:latin typeface="微軟正黑體" panose="020B0604030504040204" pitchFamily="34" charset="-120"/>
              <a:ea typeface="微軟正黑體" panose="020B0604030504040204" pitchFamily="34" charset="-120"/>
            </a:endParaRPr>
          </a:p>
          <a:p>
            <a:endParaRPr lang="en-US" altLang="zh-TW" sz="2000" dirty="0" smtClean="0">
              <a:latin typeface="微軟正黑體" panose="020B0604030504040204" pitchFamily="34" charset="-120"/>
              <a:ea typeface="微軟正黑體" panose="020B0604030504040204" pitchFamily="34" charset="-120"/>
            </a:endParaRPr>
          </a:p>
          <a:p>
            <a:r>
              <a:rPr lang="zh-TW" altLang="en-US" sz="2000" dirty="0" smtClean="0">
                <a:latin typeface="微軟正黑體" panose="020B0604030504040204" pitchFamily="34" charset="-120"/>
                <a:ea typeface="微軟正黑體" panose="020B0604030504040204" pitchFamily="34" charset="-120"/>
              </a:rPr>
              <a:t>申請金額：新臺幣 </a:t>
            </a:r>
            <a:r>
              <a:rPr lang="en-US" altLang="zh-TW" sz="2000" dirty="0" smtClean="0">
                <a:latin typeface="微軟正黑體" panose="020B0604030504040204" pitchFamily="34" charset="-120"/>
                <a:ea typeface="微軟正黑體" panose="020B0604030504040204" pitchFamily="34" charset="-120"/>
              </a:rPr>
              <a:t>3,174,080 </a:t>
            </a:r>
            <a:r>
              <a:rPr lang="zh-TW" altLang="en-US" sz="2000" dirty="0" smtClean="0">
                <a:latin typeface="微軟正黑體" panose="020B0604030504040204" pitchFamily="34" charset="-120"/>
                <a:ea typeface="微軟正黑體" panose="020B0604030504040204" pitchFamily="34" charset="-120"/>
              </a:rPr>
              <a:t>元</a:t>
            </a:r>
            <a:endParaRPr lang="en-US" altLang="zh-TW" sz="2000" dirty="0" smtClean="0">
              <a:latin typeface="微軟正黑體" panose="020B0604030504040204" pitchFamily="34" charset="-120"/>
              <a:ea typeface="微軟正黑體" panose="020B0604030504040204" pitchFamily="34" charset="-120"/>
            </a:endParaRPr>
          </a:p>
          <a:p>
            <a:r>
              <a:rPr lang="zh-TW" altLang="en-US" sz="2000" dirty="0" smtClean="0">
                <a:latin typeface="微軟正黑體" panose="020B0604030504040204" pitchFamily="34" charset="-120"/>
                <a:ea typeface="微軟正黑體" panose="020B0604030504040204" pitchFamily="34" charset="-120"/>
              </a:rPr>
              <a:t>核定金額：新臺幣 </a:t>
            </a:r>
            <a:r>
              <a:rPr lang="en-US" altLang="zh-TW" sz="2000" dirty="0" smtClean="0">
                <a:solidFill>
                  <a:srgbClr val="FFFF00"/>
                </a:solidFill>
                <a:latin typeface="微軟正黑體" panose="020B0604030504040204" pitchFamily="34" charset="-120"/>
                <a:ea typeface="微軟正黑體" panose="020B0604030504040204" pitchFamily="34" charset="-120"/>
              </a:rPr>
              <a:t>2,727,000</a:t>
            </a:r>
            <a:r>
              <a:rPr lang="zh-TW" altLang="en-US" sz="2000" dirty="0" smtClean="0">
                <a:solidFill>
                  <a:srgbClr val="FFFF00"/>
                </a:solidFill>
                <a:latin typeface="微軟正黑體" panose="020B0604030504040204" pitchFamily="34" charset="-120"/>
                <a:ea typeface="微軟正黑體" panose="020B0604030504040204" pitchFamily="34" charset="-120"/>
              </a:rPr>
              <a:t> </a:t>
            </a:r>
            <a:r>
              <a:rPr lang="zh-TW" altLang="en-US" sz="2000" dirty="0" smtClean="0">
                <a:latin typeface="微軟正黑體" panose="020B0604030504040204" pitchFamily="34" charset="-120"/>
                <a:ea typeface="微軟正黑體" panose="020B0604030504040204" pitchFamily="34" charset="-120"/>
              </a:rPr>
              <a:t>元</a:t>
            </a:r>
            <a:endParaRPr lang="zh-TW" altLang="en-US" sz="20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CBEC735E-60AB-44DC-B0A8-DC8AF5BACA8B}" type="slidenum">
              <a:rPr lang="zh-TW" altLang="en-US" smtClean="0"/>
              <a:t>15</a:t>
            </a:fld>
            <a:endParaRPr lang="zh-TW" altLang="en-US"/>
          </a:p>
        </p:txBody>
      </p:sp>
    </p:spTree>
    <p:extLst>
      <p:ext uri="{BB962C8B-B14F-4D97-AF65-F5344CB8AC3E}">
        <p14:creationId xmlns:p14="http://schemas.microsoft.com/office/powerpoint/2010/main" val="28111238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lang="zh-TW" altLang="en-US" sz="4000" b="1" dirty="0" smtClean="0">
                <a:latin typeface="微軟正黑體" panose="020B0604030504040204" pitchFamily="34" charset="-120"/>
                <a:ea typeface="微軟正黑體" panose="020B0604030504040204" pitchFamily="34" charset="-120"/>
              </a:rPr>
              <a:t>摘要</a:t>
            </a:r>
            <a:endParaRPr lang="zh-TW" altLang="en-US" sz="4000" b="1" dirty="0">
              <a:latin typeface="微軟正黑體" panose="020B0604030504040204" pitchFamily="34" charset="-120"/>
              <a:ea typeface="微軟正黑體" panose="020B0604030504040204" pitchFamily="34" charset="-120"/>
            </a:endParaRPr>
          </a:p>
        </p:txBody>
      </p:sp>
      <p:sp>
        <p:nvSpPr>
          <p:cNvPr id="9" name="內容版面配置區 8"/>
          <p:cNvSpPr>
            <a:spLocks noGrp="1"/>
          </p:cNvSpPr>
          <p:nvPr>
            <p:ph idx="1"/>
          </p:nvPr>
        </p:nvSpPr>
        <p:spPr>
          <a:xfrm>
            <a:off x="1040852" y="2065867"/>
            <a:ext cx="9562358" cy="3663723"/>
          </a:xfrm>
        </p:spPr>
        <p:txBody>
          <a:bodyPr>
            <a:normAutofit fontScale="85000" lnSpcReduction="10000"/>
          </a:bodyPr>
          <a:lstStyle/>
          <a:p>
            <a:pPr algn="just"/>
            <a:r>
              <a:rPr lang="zh-TW" altLang="en-US" sz="2000" dirty="0" smtClean="0">
                <a:latin typeface="微軟正黑體" panose="020B0604030504040204" pitchFamily="34" charset="-120"/>
                <a:ea typeface="微軟正黑體" panose="020B0604030504040204" pitchFamily="34" charset="-120"/>
              </a:rPr>
              <a:t>隨著</a:t>
            </a:r>
            <a:r>
              <a:rPr lang="zh-TW" altLang="en-US" sz="2000" dirty="0">
                <a:latin typeface="微軟正黑體" panose="020B0604030504040204" pitchFamily="34" charset="-120"/>
                <a:ea typeface="微軟正黑體" panose="020B0604030504040204" pitchFamily="34" charset="-120"/>
              </a:rPr>
              <a:t>深度學習的崛起，對抗式生成網路的相關研究近期獲得大量的關注。目前</a:t>
            </a:r>
            <a:r>
              <a:rPr lang="zh-TW" altLang="en-US" sz="2000" dirty="0" smtClean="0">
                <a:latin typeface="微軟正黑體" panose="020B0604030504040204" pitchFamily="34" charset="-120"/>
                <a:ea typeface="微軟正黑體" panose="020B0604030504040204" pitchFamily="34" charset="-120"/>
              </a:rPr>
              <a:t>自動生成</a:t>
            </a:r>
            <a:r>
              <a:rPr lang="zh-TW" altLang="en-US" sz="2000" dirty="0">
                <a:latin typeface="微軟正黑體" panose="020B0604030504040204" pitchFamily="34" charset="-120"/>
                <a:ea typeface="微軟正黑體" panose="020B0604030504040204" pitchFamily="34" charset="-120"/>
              </a:rPr>
              <a:t>的詞曲尚無法與人類作詞和作曲人相媲美，很難產生出有如人類創造一般</a:t>
            </a:r>
            <a:r>
              <a:rPr lang="zh-TW" altLang="en-US" sz="2000" dirty="0" smtClean="0">
                <a:latin typeface="微軟正黑體" panose="020B0604030504040204" pitchFamily="34" charset="-120"/>
                <a:ea typeface="微軟正黑體" panose="020B0604030504040204" pitchFamily="34" charset="-120"/>
              </a:rPr>
              <a:t>具有創意</a:t>
            </a:r>
            <a:r>
              <a:rPr lang="zh-TW" altLang="en-US" sz="2000" dirty="0">
                <a:latin typeface="微軟正黑體" panose="020B0604030504040204" pitchFamily="34" charset="-120"/>
                <a:ea typeface="微軟正黑體" panose="020B0604030504040204" pitchFamily="34" charset="-120"/>
              </a:rPr>
              <a:t>性的結果。如果機器能夠生成音樂並具有創意和美感的音樂，這將代表「</a:t>
            </a:r>
            <a:r>
              <a:rPr lang="zh-TW" altLang="en-US" sz="2000" dirty="0" smtClean="0">
                <a:latin typeface="微軟正黑體" panose="020B0604030504040204" pitchFamily="34" charset="-120"/>
                <a:ea typeface="微軟正黑體" panose="020B0604030504040204" pitchFamily="34" charset="-120"/>
              </a:rPr>
              <a:t>人工智慧</a:t>
            </a:r>
            <a:r>
              <a:rPr lang="zh-TW" altLang="en-US" sz="2000" dirty="0">
                <a:latin typeface="微軟正黑體" panose="020B0604030504040204" pitchFamily="34" charset="-120"/>
                <a:ea typeface="微軟正黑體" panose="020B0604030504040204" pitchFamily="34" charset="-120"/>
              </a:rPr>
              <a:t>」達成了人類高階智慧行為的「創造」。作詞作曲都是表達的媒介，主要</a:t>
            </a:r>
            <a:r>
              <a:rPr lang="zh-TW" altLang="en-US" sz="2000" dirty="0" smtClean="0">
                <a:latin typeface="微軟正黑體" panose="020B0604030504040204" pitchFamily="34" charset="-120"/>
                <a:ea typeface="微軟正黑體" panose="020B0604030504040204" pitchFamily="34" charset="-120"/>
              </a:rPr>
              <a:t>傳遞情感</a:t>
            </a:r>
            <a:r>
              <a:rPr lang="zh-TW" altLang="en-US" sz="2000" dirty="0">
                <a:latin typeface="微軟正黑體" panose="020B0604030504040204" pitchFamily="34" charset="-120"/>
                <a:ea typeface="微軟正黑體" panose="020B0604030504040204" pitchFamily="34" charset="-120"/>
              </a:rPr>
              <a:t>與思想。然而詞曲對於對機器來說僅是符號，難以理解其中的情感，因此</a:t>
            </a:r>
            <a:r>
              <a:rPr lang="zh-TW" altLang="en-US" sz="2000" dirty="0" smtClean="0">
                <a:solidFill>
                  <a:srgbClr val="FFFF00"/>
                </a:solidFill>
                <a:latin typeface="微軟正黑體" panose="020B0604030504040204" pitchFamily="34" charset="-120"/>
                <a:ea typeface="微軟正黑體" panose="020B0604030504040204" pitchFamily="34" charset="-120"/>
              </a:rPr>
              <a:t>生成的</a:t>
            </a:r>
            <a:r>
              <a:rPr lang="zh-TW" altLang="en-US" sz="2000" dirty="0">
                <a:solidFill>
                  <a:srgbClr val="FFFF00"/>
                </a:solidFill>
                <a:latin typeface="微軟正黑體" panose="020B0604030504040204" pitchFamily="34" charset="-120"/>
                <a:ea typeface="微軟正黑體" panose="020B0604030504040204" pitchFamily="34" charset="-120"/>
              </a:rPr>
              <a:t>歌詞或歌曲難以跳脫既有框架</a:t>
            </a:r>
            <a:r>
              <a:rPr lang="zh-TW" altLang="en-US" sz="2000" dirty="0">
                <a:latin typeface="微軟正黑體" panose="020B0604030504040204" pitchFamily="34" charset="-120"/>
                <a:ea typeface="微軟正黑體" panose="020B0604030504040204" pitchFamily="34" charset="-120"/>
              </a:rPr>
              <a:t>，導致</a:t>
            </a:r>
            <a:r>
              <a:rPr lang="zh-TW" altLang="en-US" sz="2000" dirty="0">
                <a:solidFill>
                  <a:srgbClr val="FFFF00"/>
                </a:solidFill>
                <a:latin typeface="微軟正黑體" panose="020B0604030504040204" pitchFamily="34" charset="-120"/>
                <a:ea typeface="微軟正黑體" panose="020B0604030504040204" pitchFamily="34" charset="-120"/>
              </a:rPr>
              <a:t>生成結果偏向模仿而缺乏</a:t>
            </a:r>
            <a:r>
              <a:rPr lang="zh-TW" altLang="en-US" sz="2000" dirty="0" smtClean="0">
                <a:solidFill>
                  <a:srgbClr val="FFFF00"/>
                </a:solidFill>
                <a:latin typeface="微軟正黑體" panose="020B0604030504040204" pitchFamily="34" charset="-120"/>
                <a:ea typeface="微軟正黑體" panose="020B0604030504040204" pitchFamily="34" charset="-120"/>
              </a:rPr>
              <a:t>創意</a:t>
            </a:r>
            <a:r>
              <a:rPr lang="zh-TW" altLang="en-US" sz="2000" dirty="0" smtClean="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因此，</a:t>
            </a:r>
            <a:r>
              <a:rPr lang="zh-TW" altLang="en-US" sz="2000" dirty="0" smtClean="0">
                <a:latin typeface="微軟正黑體" panose="020B0604030504040204" pitchFamily="34" charset="-120"/>
                <a:ea typeface="微軟正黑體" panose="020B0604030504040204" pitchFamily="34" charset="-120"/>
              </a:rPr>
              <a:t>目前</a:t>
            </a:r>
            <a:r>
              <a:rPr lang="zh-TW" altLang="en-US" sz="2000" dirty="0">
                <a:latin typeface="微軟正黑體" panose="020B0604030504040204" pitchFamily="34" charset="-120"/>
                <a:ea typeface="微軟正黑體" panose="020B0604030504040204" pitchFamily="34" charset="-120"/>
              </a:rPr>
              <a:t>的詞曲生成模型</a:t>
            </a:r>
            <a:r>
              <a:rPr lang="zh-TW" altLang="en-US" sz="2000" dirty="0" smtClean="0">
                <a:latin typeface="微軟正黑體" panose="020B0604030504040204" pitchFamily="34" charset="-120"/>
                <a:ea typeface="微軟正黑體" panose="020B0604030504040204" pitchFamily="34" charset="-120"/>
              </a:rPr>
              <a:t>的</a:t>
            </a:r>
            <a:r>
              <a:rPr lang="zh-TW" altLang="en-US" sz="2000" dirty="0" smtClean="0">
                <a:solidFill>
                  <a:srgbClr val="FFFF00"/>
                </a:solidFill>
                <a:latin typeface="微軟正黑體" panose="020B0604030504040204" pitchFamily="34" charset="-120"/>
                <a:ea typeface="微軟正黑體" panose="020B0604030504040204" pitchFamily="34" charset="-120"/>
              </a:rPr>
              <a:t>主要瓶頸在於音樂旋律的上下文和諧度不足</a:t>
            </a:r>
            <a:r>
              <a:rPr lang="zh-TW" altLang="en-US" sz="2000" dirty="0" smtClean="0">
                <a:latin typeface="微軟正黑體" panose="020B0604030504040204" pitchFamily="34" charset="-120"/>
                <a:ea typeface="微軟正黑體" panose="020B0604030504040204" pitchFamily="34" charset="-120"/>
              </a:rPr>
              <a:t>、</a:t>
            </a:r>
            <a:r>
              <a:rPr lang="zh-TW" altLang="en-US" sz="2000" dirty="0">
                <a:solidFill>
                  <a:srgbClr val="FFFF00"/>
                </a:solidFill>
                <a:latin typeface="微軟正黑體" panose="020B0604030504040204" pitchFamily="34" charset="-120"/>
                <a:ea typeface="微軟正黑體" panose="020B0604030504040204" pitchFamily="34" charset="-120"/>
              </a:rPr>
              <a:t>歌詞的上下文涵義與情感的不一致性以及創意性的缺乏</a:t>
            </a:r>
            <a:r>
              <a:rPr lang="zh-TW" altLang="en-US" sz="2000" dirty="0">
                <a:latin typeface="微軟正黑體" panose="020B0604030504040204" pitchFamily="34" charset="-120"/>
                <a:ea typeface="微軟正黑體" panose="020B0604030504040204" pitchFamily="34" charset="-120"/>
              </a:rPr>
              <a:t>等</a:t>
            </a:r>
            <a:r>
              <a:rPr lang="zh-TW" altLang="en-US" sz="2000" dirty="0" smtClean="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pPr algn="just"/>
            <a:r>
              <a:rPr lang="zh-TW" altLang="en-US" sz="2000" dirty="0">
                <a:latin typeface="微軟正黑體" panose="020B0604030504040204" pitchFamily="34" charset="-120"/>
                <a:ea typeface="微軟正黑體" panose="020B0604030504040204" pitchFamily="34" charset="-120"/>
              </a:rPr>
              <a:t>本計畫以流行音樂的詞曲作為生成目標，第一年以流行音樂之要素設計</a:t>
            </a:r>
            <a:r>
              <a:rPr lang="zh-TW" altLang="en-US" sz="2000" dirty="0">
                <a:solidFill>
                  <a:srgbClr val="FFFF00"/>
                </a:solidFill>
                <a:latin typeface="微軟正黑體" panose="020B0604030504040204" pitchFamily="34" charset="-120"/>
                <a:ea typeface="微軟正黑體" panose="020B0604030504040204" pitchFamily="34" charset="-120"/>
              </a:rPr>
              <a:t>各種音樂</a:t>
            </a:r>
            <a:r>
              <a:rPr lang="zh-TW" altLang="en-US" sz="2000" dirty="0" smtClean="0">
                <a:solidFill>
                  <a:srgbClr val="FFFF00"/>
                </a:solidFill>
                <a:latin typeface="微軟正黑體" panose="020B0604030504040204" pitchFamily="34" charset="-120"/>
                <a:ea typeface="微軟正黑體" panose="020B0604030504040204" pitchFamily="34" charset="-120"/>
              </a:rPr>
              <a:t>特徵</a:t>
            </a:r>
            <a:r>
              <a:rPr lang="zh-TW" altLang="en-US" sz="2000" dirty="0">
                <a:solidFill>
                  <a:srgbClr val="FFFF00"/>
                </a:solidFill>
                <a:latin typeface="微軟正黑體" panose="020B0604030504040204" pitchFamily="34" charset="-120"/>
                <a:ea typeface="微軟正黑體" panose="020B0604030504040204" pitchFamily="34" charset="-120"/>
              </a:rPr>
              <a:t>的深度表徵學習方法</a:t>
            </a:r>
            <a:r>
              <a:rPr lang="zh-TW" altLang="en-US" sz="2000" dirty="0">
                <a:latin typeface="微軟正黑體" panose="020B0604030504040204" pitchFamily="34" charset="-120"/>
                <a:ea typeface="微軟正黑體" panose="020B0604030504040204" pitchFamily="34" charset="-120"/>
              </a:rPr>
              <a:t>，並且預期運用各種音樂特徵的深度表徵作為生成模型的</a:t>
            </a:r>
            <a:r>
              <a:rPr lang="zh-TW" altLang="en-US" sz="2000" dirty="0" smtClean="0">
                <a:latin typeface="微軟正黑體" panose="020B0604030504040204" pitchFamily="34" charset="-120"/>
                <a:ea typeface="微軟正黑體" panose="020B0604030504040204" pitchFamily="34" charset="-120"/>
              </a:rPr>
              <a:t>有效</a:t>
            </a:r>
            <a:r>
              <a:rPr lang="zh-TW" altLang="en-US" sz="2000" dirty="0">
                <a:latin typeface="微軟正黑體" panose="020B0604030504040204" pitchFamily="34" charset="-120"/>
                <a:ea typeface="微軟正黑體" panose="020B0604030504040204" pitchFamily="34" charset="-120"/>
              </a:rPr>
              <a:t>輸入。第二年與第三年之主要目標則為整合</a:t>
            </a:r>
            <a:r>
              <a:rPr lang="zh-TW" altLang="en-US" sz="2000" dirty="0">
                <a:solidFill>
                  <a:srgbClr val="FFFF00"/>
                </a:solidFill>
                <a:latin typeface="微軟正黑體" panose="020B0604030504040204" pitchFamily="34" charset="-120"/>
                <a:ea typeface="微軟正黑體" panose="020B0604030504040204" pitchFamily="34" charset="-120"/>
              </a:rPr>
              <a:t>變分自動編碼器</a:t>
            </a:r>
            <a:r>
              <a:rPr lang="zh-TW" altLang="en-US" sz="2000" dirty="0">
                <a:latin typeface="微軟正黑體" panose="020B0604030504040204" pitchFamily="34" charset="-120"/>
                <a:ea typeface="微軟正黑體" panose="020B0604030504040204" pitchFamily="34" charset="-120"/>
              </a:rPr>
              <a:t>與</a:t>
            </a:r>
            <a:r>
              <a:rPr lang="zh-TW" altLang="en-US" sz="2000" dirty="0">
                <a:solidFill>
                  <a:srgbClr val="FFFF00"/>
                </a:solidFill>
                <a:latin typeface="微軟正黑體" panose="020B0604030504040204" pitchFamily="34" charset="-120"/>
                <a:ea typeface="微軟正黑體" panose="020B0604030504040204" pitchFamily="34" charset="-120"/>
              </a:rPr>
              <a:t>生成對抗式網路</a:t>
            </a:r>
            <a:r>
              <a:rPr lang="zh-TW" altLang="en-US" sz="2000" dirty="0" smtClean="0">
                <a:latin typeface="微軟正黑體" panose="020B0604030504040204" pitchFamily="34" charset="-120"/>
                <a:ea typeface="微軟正黑體" panose="020B0604030504040204" pitchFamily="34" charset="-120"/>
              </a:rPr>
              <a:t>來設計</a:t>
            </a:r>
            <a:r>
              <a:rPr lang="zh-TW" altLang="en-US" sz="2000" dirty="0">
                <a:latin typeface="微軟正黑體" panose="020B0604030504040204" pitchFamily="34" charset="-120"/>
                <a:ea typeface="微軟正黑體" panose="020B0604030504040204" pitchFamily="34" charset="-120"/>
              </a:rPr>
              <a:t>考慮更為全面的詞曲生成模型。本計畫所設計之深度生成模型框架旨在於</a:t>
            </a:r>
            <a:r>
              <a:rPr lang="zh-TW" altLang="en-US" sz="2000" dirty="0">
                <a:solidFill>
                  <a:srgbClr val="FFFF00"/>
                </a:solidFill>
                <a:latin typeface="微軟正黑體" panose="020B0604030504040204" pitchFamily="34" charset="-120"/>
                <a:ea typeface="微軟正黑體" panose="020B0604030504040204" pitchFamily="34" charset="-120"/>
              </a:rPr>
              <a:t>優</a:t>
            </a:r>
            <a:r>
              <a:rPr lang="zh-TW" altLang="en-US" sz="2000" dirty="0" smtClean="0">
                <a:solidFill>
                  <a:srgbClr val="FFFF00"/>
                </a:solidFill>
                <a:latin typeface="微軟正黑體" panose="020B0604030504040204" pitchFamily="34" charset="-120"/>
                <a:ea typeface="微軟正黑體" panose="020B0604030504040204" pitchFamily="34" charset="-120"/>
              </a:rPr>
              <a:t>化生</a:t>
            </a:r>
            <a:r>
              <a:rPr lang="zh-TW" altLang="en-US" sz="2000" dirty="0">
                <a:solidFill>
                  <a:srgbClr val="FFFF00"/>
                </a:solidFill>
                <a:latin typeface="微軟正黑體" panose="020B0604030504040204" pitchFamily="34" charset="-120"/>
                <a:ea typeface="微軟正黑體" panose="020B0604030504040204" pitchFamily="34" charset="-120"/>
              </a:rPr>
              <a:t>成之音樂的和諧性以及生成之歌詞的上下文一致性</a:t>
            </a:r>
            <a:r>
              <a:rPr lang="zh-TW" altLang="en-US" sz="2000" dirty="0">
                <a:latin typeface="微軟正黑體" panose="020B0604030504040204" pitchFamily="34" charset="-120"/>
                <a:ea typeface="微軟正黑體" panose="020B0604030504040204" pitchFamily="34" charset="-120"/>
              </a:rPr>
              <a:t>，並允許使用者可以</a:t>
            </a:r>
            <a:r>
              <a:rPr lang="zh-TW" altLang="en-US" sz="2000" dirty="0">
                <a:solidFill>
                  <a:srgbClr val="FFFF00"/>
                </a:solidFill>
                <a:latin typeface="微軟正黑體" panose="020B0604030504040204" pitchFamily="34" charset="-120"/>
                <a:ea typeface="微軟正黑體" panose="020B0604030504040204" pitchFamily="34" charset="-120"/>
              </a:rPr>
              <a:t>調整</a:t>
            </a:r>
            <a:r>
              <a:rPr lang="zh-TW" altLang="en-US" sz="2000" dirty="0" smtClean="0">
                <a:solidFill>
                  <a:srgbClr val="FFFF00"/>
                </a:solidFill>
                <a:latin typeface="微軟正黑體" panose="020B0604030504040204" pitchFamily="34" charset="-120"/>
                <a:ea typeface="微軟正黑體" panose="020B0604030504040204" pitchFamily="34" charset="-120"/>
              </a:rPr>
              <a:t>生成結果</a:t>
            </a:r>
            <a:r>
              <a:rPr lang="zh-TW" altLang="en-US" sz="2000" dirty="0">
                <a:solidFill>
                  <a:srgbClr val="FFFF00"/>
                </a:solidFill>
                <a:latin typeface="微軟正黑體" panose="020B0604030504040204" pitchFamily="34" charset="-120"/>
                <a:ea typeface="微軟正黑體" panose="020B0604030504040204" pitchFamily="34" charset="-120"/>
              </a:rPr>
              <a:t>的創意度</a:t>
            </a:r>
            <a:r>
              <a:rPr lang="zh-TW" altLang="en-US" sz="2000" dirty="0">
                <a:latin typeface="微軟正黑體" panose="020B0604030504040204" pitchFamily="34" charset="-120"/>
                <a:ea typeface="微軟正黑體" panose="020B0604030504040204" pitchFamily="34" charset="-120"/>
              </a:rPr>
              <a:t>。預期本計畫之研究成果將有助於人工智慧音樂家實現人類的高階</a:t>
            </a:r>
            <a:r>
              <a:rPr lang="zh-TW" altLang="en-US" sz="2000" dirty="0" smtClean="0">
                <a:latin typeface="微軟正黑體" panose="020B0604030504040204" pitchFamily="34" charset="-120"/>
                <a:ea typeface="微軟正黑體" panose="020B0604030504040204" pitchFamily="34" charset="-120"/>
              </a:rPr>
              <a:t>智慧</a:t>
            </a:r>
            <a:r>
              <a:rPr lang="zh-TW" altLang="en-US" sz="2000" dirty="0">
                <a:latin typeface="微軟正黑體" panose="020B0604030504040204" pitchFamily="34" charset="-120"/>
                <a:ea typeface="微軟正黑體" panose="020B0604030504040204" pitchFamily="34" charset="-120"/>
              </a:rPr>
              <a:t>能力─創造力</a:t>
            </a:r>
            <a:r>
              <a:rPr lang="zh-TW" altLang="en-US" sz="2000" dirty="0" smtClean="0">
                <a:latin typeface="微軟正黑體" panose="020B0604030504040204" pitchFamily="34" charset="-120"/>
                <a:ea typeface="微軟正黑體" panose="020B0604030504040204" pitchFamily="34" charset="-120"/>
              </a:rPr>
              <a:t>。</a:t>
            </a:r>
            <a:endParaRPr lang="zh-TW" altLang="en-US" sz="20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CBEC735E-60AB-44DC-B0A8-DC8AF5BACA8B}" type="slidenum">
              <a:rPr lang="zh-TW" altLang="en-US" smtClean="0"/>
              <a:t>16</a:t>
            </a:fld>
            <a:endParaRPr lang="zh-TW" altLang="en-US"/>
          </a:p>
        </p:txBody>
      </p:sp>
    </p:spTree>
    <p:extLst>
      <p:ext uri="{BB962C8B-B14F-4D97-AF65-F5344CB8AC3E}">
        <p14:creationId xmlns:p14="http://schemas.microsoft.com/office/powerpoint/2010/main" val="12113213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lang="zh-TW" altLang="en-US" sz="4000" b="1" dirty="0" smtClean="0">
                <a:latin typeface="微軟正黑體" panose="020B0604030504040204" pitchFamily="34" charset="-120"/>
                <a:ea typeface="微軟正黑體" panose="020B0604030504040204" pitchFamily="34" charset="-120"/>
              </a:rPr>
              <a:t>第一年 特徵萃取</a:t>
            </a:r>
            <a:endParaRPr lang="zh-TW" altLang="en-US" sz="4000" b="1"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CBEC735E-60AB-44DC-B0A8-DC8AF5BACA8B}" type="slidenum">
              <a:rPr lang="zh-TW" altLang="en-US" smtClean="0"/>
              <a:t>17</a:t>
            </a:fld>
            <a:endParaRPr lang="zh-TW" altLang="en-US"/>
          </a:p>
        </p:txBody>
      </p:sp>
      <p:grpSp>
        <p:nvGrpSpPr>
          <p:cNvPr id="10" name="群組 9"/>
          <p:cNvGrpSpPr/>
          <p:nvPr/>
        </p:nvGrpSpPr>
        <p:grpSpPr>
          <a:xfrm>
            <a:off x="676073" y="1882549"/>
            <a:ext cx="9863582" cy="4761446"/>
            <a:chOff x="676073" y="1824181"/>
            <a:chExt cx="9863582" cy="4761446"/>
          </a:xfrm>
        </p:grpSpPr>
        <p:pic>
          <p:nvPicPr>
            <p:cNvPr id="5" name="圖片 4"/>
            <p:cNvPicPr>
              <a:picLocks noChangeAspect="1"/>
            </p:cNvPicPr>
            <p:nvPr/>
          </p:nvPicPr>
          <p:blipFill rotWithShape="1">
            <a:blip r:embed="rId3"/>
            <a:srcRect l="3774" t="3952"/>
            <a:stretch/>
          </p:blipFill>
          <p:spPr>
            <a:xfrm>
              <a:off x="676073" y="1824181"/>
              <a:ext cx="4153045" cy="2389577"/>
            </a:xfrm>
            <a:prstGeom prst="rect">
              <a:avLst/>
            </a:prstGeom>
          </p:spPr>
        </p:pic>
        <p:pic>
          <p:nvPicPr>
            <p:cNvPr id="6" name="圖片 5"/>
            <p:cNvPicPr>
              <a:picLocks noChangeAspect="1"/>
            </p:cNvPicPr>
            <p:nvPr/>
          </p:nvPicPr>
          <p:blipFill>
            <a:blip r:embed="rId4"/>
            <a:stretch>
              <a:fillRect/>
            </a:stretch>
          </p:blipFill>
          <p:spPr>
            <a:xfrm>
              <a:off x="685801" y="4334163"/>
              <a:ext cx="4131964" cy="2251464"/>
            </a:xfrm>
            <a:prstGeom prst="rect">
              <a:avLst/>
            </a:prstGeom>
          </p:spPr>
        </p:pic>
        <p:pic>
          <p:nvPicPr>
            <p:cNvPr id="7" name="圖片 6"/>
            <p:cNvPicPr>
              <a:picLocks noChangeAspect="1"/>
            </p:cNvPicPr>
            <p:nvPr/>
          </p:nvPicPr>
          <p:blipFill rotWithShape="1">
            <a:blip r:embed="rId5"/>
            <a:srcRect l="715" t="4560"/>
            <a:stretch/>
          </p:blipFill>
          <p:spPr>
            <a:xfrm>
              <a:off x="4962456" y="4612936"/>
              <a:ext cx="5577198" cy="1437665"/>
            </a:xfrm>
            <a:prstGeom prst="rect">
              <a:avLst/>
            </a:prstGeom>
          </p:spPr>
        </p:pic>
        <p:pic>
          <p:nvPicPr>
            <p:cNvPr id="8" name="圖片 7"/>
            <p:cNvPicPr>
              <a:picLocks noChangeAspect="1"/>
            </p:cNvPicPr>
            <p:nvPr/>
          </p:nvPicPr>
          <p:blipFill>
            <a:blip r:embed="rId6"/>
            <a:stretch>
              <a:fillRect/>
            </a:stretch>
          </p:blipFill>
          <p:spPr>
            <a:xfrm>
              <a:off x="4962457" y="1839264"/>
              <a:ext cx="5577198" cy="2629628"/>
            </a:xfrm>
            <a:prstGeom prst="rect">
              <a:avLst/>
            </a:prstGeom>
          </p:spPr>
        </p:pic>
      </p:grpSp>
    </p:spTree>
    <p:extLst>
      <p:ext uri="{BB962C8B-B14F-4D97-AF65-F5344CB8AC3E}">
        <p14:creationId xmlns:p14="http://schemas.microsoft.com/office/powerpoint/2010/main" val="34535403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lang="zh-TW" altLang="en-US" sz="4000" b="1" dirty="0" smtClean="0">
                <a:latin typeface="微軟正黑體" panose="020B0604030504040204" pitchFamily="34" charset="-120"/>
                <a:ea typeface="微軟正黑體" panose="020B0604030504040204" pitchFamily="34" charset="-120"/>
              </a:rPr>
              <a:t>第二年 自動作詞</a:t>
            </a:r>
            <a:endParaRPr lang="zh-TW" altLang="en-US" sz="4000" b="1"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CBEC735E-60AB-44DC-B0A8-DC8AF5BACA8B}" type="slidenum">
              <a:rPr lang="zh-TW" altLang="en-US" smtClean="0"/>
              <a:t>18</a:t>
            </a:fld>
            <a:endParaRPr lang="zh-TW" altLang="en-US"/>
          </a:p>
        </p:txBody>
      </p:sp>
      <p:pic>
        <p:nvPicPr>
          <p:cNvPr id="9" name="圖片 8"/>
          <p:cNvPicPr>
            <a:picLocks noChangeAspect="1"/>
          </p:cNvPicPr>
          <p:nvPr/>
        </p:nvPicPr>
        <p:blipFill>
          <a:blip r:embed="rId3"/>
          <a:stretch>
            <a:fillRect/>
          </a:stretch>
        </p:blipFill>
        <p:spPr>
          <a:xfrm>
            <a:off x="591446" y="2535122"/>
            <a:ext cx="5743203" cy="3573005"/>
          </a:xfrm>
          <a:prstGeom prst="rect">
            <a:avLst/>
          </a:prstGeom>
        </p:spPr>
      </p:pic>
      <p:sp>
        <p:nvSpPr>
          <p:cNvPr id="3" name="矩形 2"/>
          <p:cNvSpPr/>
          <p:nvPr/>
        </p:nvSpPr>
        <p:spPr>
          <a:xfrm>
            <a:off x="6462408" y="2486482"/>
            <a:ext cx="4996775" cy="1200329"/>
          </a:xfrm>
          <a:prstGeom prst="rect">
            <a:avLst/>
          </a:prstGeom>
        </p:spPr>
        <p:txBody>
          <a:bodyPr wrap="square">
            <a:spAutoFit/>
          </a:bodyPr>
          <a:lstStyle/>
          <a:p>
            <a:pPr marL="342900" indent="-342900">
              <a:buAutoNum type="arabicParenBoth"/>
            </a:pPr>
            <a:r>
              <a:rPr lang="zh-TW" altLang="en-US" dirty="0" smtClean="0">
                <a:latin typeface="微軟正黑體" panose="020B0604030504040204" pitchFamily="34" charset="-120"/>
                <a:ea typeface="微軟正黑體" panose="020B0604030504040204" pitchFamily="34" charset="-120"/>
              </a:rPr>
              <a:t>如何</a:t>
            </a:r>
            <a:r>
              <a:rPr lang="zh-TW" altLang="en-US" dirty="0">
                <a:latin typeface="微軟正黑體" panose="020B0604030504040204" pitchFamily="34" charset="-120"/>
                <a:ea typeface="微軟正黑體" panose="020B0604030504040204" pitchFamily="34" charset="-120"/>
              </a:rPr>
              <a:t>從歌曲音頻中抓取歌曲的意境或情緒？ </a:t>
            </a:r>
            <a:endParaRPr lang="en-US" altLang="zh-TW" dirty="0" smtClean="0">
              <a:latin typeface="微軟正黑體" panose="020B0604030504040204" pitchFamily="34" charset="-120"/>
              <a:ea typeface="微軟正黑體" panose="020B0604030504040204" pitchFamily="34" charset="-120"/>
            </a:endParaRPr>
          </a:p>
          <a:p>
            <a:pPr marL="342900" indent="-342900">
              <a:buAutoNum type="arabicParenBoth"/>
            </a:pPr>
            <a:r>
              <a:rPr lang="zh-TW" altLang="en-US" dirty="0" smtClean="0">
                <a:latin typeface="微軟正黑體" panose="020B0604030504040204" pitchFamily="34" charset="-120"/>
                <a:ea typeface="微軟正黑體" panose="020B0604030504040204" pitchFamily="34" charset="-120"/>
              </a:rPr>
              <a:t>生成</a:t>
            </a:r>
            <a:r>
              <a:rPr lang="zh-TW" altLang="en-US" dirty="0">
                <a:latin typeface="微軟正黑體" panose="020B0604030504040204" pitchFamily="34" charset="-120"/>
                <a:ea typeface="微軟正黑體" panose="020B0604030504040204" pitchFamily="34" charset="-120"/>
              </a:rPr>
              <a:t>的歌詞是否達到一個基本句子的結構？ </a:t>
            </a:r>
            <a:endParaRPr lang="en-US" altLang="zh-TW" dirty="0" smtClean="0">
              <a:latin typeface="微軟正黑體" panose="020B0604030504040204" pitchFamily="34" charset="-120"/>
              <a:ea typeface="微軟正黑體" panose="020B0604030504040204" pitchFamily="34" charset="-120"/>
            </a:endParaRPr>
          </a:p>
          <a:p>
            <a:pPr marL="342900" indent="-342900">
              <a:buAutoNum type="arabicParenBoth"/>
            </a:pPr>
            <a:r>
              <a:rPr lang="zh-TW" altLang="en-US" dirty="0" smtClean="0">
                <a:latin typeface="微軟正黑體" panose="020B0604030504040204" pitchFamily="34" charset="-120"/>
                <a:ea typeface="微軟正黑體" panose="020B0604030504040204" pitchFamily="34" charset="-120"/>
              </a:rPr>
              <a:t>生成</a:t>
            </a:r>
            <a:r>
              <a:rPr lang="zh-TW" altLang="en-US" dirty="0">
                <a:latin typeface="微軟正黑體" panose="020B0604030504040204" pitchFamily="34" charset="-120"/>
                <a:ea typeface="微軟正黑體" panose="020B0604030504040204" pitchFamily="34" charset="-120"/>
              </a:rPr>
              <a:t>的歌詞是否有達到上下文語義一致性</a:t>
            </a:r>
            <a:r>
              <a:rPr lang="zh-TW" altLang="en-US" dirty="0" smtClean="0">
                <a:latin typeface="微軟正黑體" panose="020B0604030504040204" pitchFamily="34" charset="-120"/>
                <a:ea typeface="微軟正黑體" panose="020B0604030504040204" pitchFamily="34" charset="-120"/>
              </a:rPr>
              <a:t>？</a:t>
            </a:r>
            <a:endParaRPr lang="en-US" altLang="zh-TW" dirty="0" smtClean="0">
              <a:latin typeface="微軟正黑體" panose="020B0604030504040204" pitchFamily="34" charset="-120"/>
              <a:ea typeface="微軟正黑體" panose="020B0604030504040204" pitchFamily="34" charset="-120"/>
            </a:endParaRPr>
          </a:p>
          <a:p>
            <a:pPr marL="342900" indent="-342900">
              <a:buFontTx/>
              <a:buAutoNum type="arabicParenBoth"/>
            </a:pPr>
            <a:r>
              <a:rPr lang="zh-TW" altLang="en-US" dirty="0" smtClean="0">
                <a:latin typeface="微軟正黑體" panose="020B0604030504040204" pitchFamily="34" charset="-120"/>
                <a:ea typeface="微軟正黑體" panose="020B0604030504040204" pitchFamily="34" charset="-120"/>
              </a:rPr>
              <a:t>生成</a:t>
            </a:r>
            <a:r>
              <a:rPr lang="zh-TW" altLang="en-US" dirty="0">
                <a:latin typeface="微軟正黑體" panose="020B0604030504040204" pitchFamily="34" charset="-120"/>
                <a:ea typeface="微軟正黑體" panose="020B0604030504040204" pitchFamily="34" charset="-120"/>
              </a:rPr>
              <a:t>的歌詞是否能對上歌曲的拍點或時間</a:t>
            </a:r>
            <a:r>
              <a:rPr lang="zh-TW" altLang="en-US" dirty="0" smtClean="0">
                <a:latin typeface="微軟正黑體" panose="020B0604030504040204" pitchFamily="34" charset="-120"/>
                <a:ea typeface="微軟正黑體" panose="020B0604030504040204" pitchFamily="34" charset="-120"/>
              </a:rPr>
              <a:t>點？</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321145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lang="zh-TW" altLang="en-US" sz="4000" b="1" dirty="0" smtClean="0">
                <a:latin typeface="微軟正黑體" panose="020B0604030504040204" pitchFamily="34" charset="-120"/>
                <a:ea typeface="微軟正黑體" panose="020B0604030504040204" pitchFamily="34" charset="-120"/>
              </a:rPr>
              <a:t>第</a:t>
            </a:r>
            <a:r>
              <a:rPr lang="zh-TW" altLang="en-US" sz="4000" b="1" dirty="0">
                <a:latin typeface="微軟正黑體" panose="020B0604030504040204" pitchFamily="34" charset="-120"/>
                <a:ea typeface="微軟正黑體" panose="020B0604030504040204" pitchFamily="34" charset="-120"/>
              </a:rPr>
              <a:t>三</a:t>
            </a:r>
            <a:r>
              <a:rPr lang="zh-TW" altLang="en-US" sz="4000" b="1" dirty="0" smtClean="0">
                <a:latin typeface="微軟正黑體" panose="020B0604030504040204" pitchFamily="34" charset="-120"/>
                <a:ea typeface="微軟正黑體" panose="020B0604030504040204" pitchFamily="34" charset="-120"/>
              </a:rPr>
              <a:t>年 自動作曲</a:t>
            </a:r>
            <a:endParaRPr lang="zh-TW" altLang="en-US" sz="4000" b="1"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CBEC735E-60AB-44DC-B0A8-DC8AF5BACA8B}" type="slidenum">
              <a:rPr lang="zh-TW" altLang="en-US" smtClean="0"/>
              <a:t>19</a:t>
            </a:fld>
            <a:endParaRPr lang="zh-TW" altLang="en-US"/>
          </a:p>
        </p:txBody>
      </p:sp>
      <p:sp>
        <p:nvSpPr>
          <p:cNvPr id="3" name="矩形 2"/>
          <p:cNvSpPr/>
          <p:nvPr/>
        </p:nvSpPr>
        <p:spPr>
          <a:xfrm>
            <a:off x="6782757" y="4582694"/>
            <a:ext cx="4763310" cy="1200329"/>
          </a:xfrm>
          <a:prstGeom prst="rect">
            <a:avLst/>
          </a:prstGeom>
        </p:spPr>
        <p:txBody>
          <a:bodyPr wrap="square">
            <a:spAutoFit/>
          </a:bodyPr>
          <a:lstStyle/>
          <a:p>
            <a:pPr marL="342900" indent="-342900">
              <a:buAutoNum type="arabicParenBoth"/>
            </a:pPr>
            <a:r>
              <a:rPr lang="zh-TW" altLang="en-US" dirty="0" smtClean="0">
                <a:latin typeface="微軟正黑體" panose="020B0604030504040204" pitchFamily="34" charset="-120"/>
                <a:ea typeface="微軟正黑體" panose="020B0604030504040204" pitchFamily="34" charset="-120"/>
              </a:rPr>
              <a:t>如何</a:t>
            </a:r>
            <a:r>
              <a:rPr lang="zh-TW" altLang="en-US" dirty="0">
                <a:latin typeface="微軟正黑體" panose="020B0604030504040204" pitchFamily="34" charset="-120"/>
                <a:ea typeface="微軟正黑體" panose="020B0604030504040204" pitchFamily="34" charset="-120"/>
              </a:rPr>
              <a:t>從歌詞中抓取歌詞的意境或情緒？ </a:t>
            </a:r>
            <a:endParaRPr lang="en-US" altLang="zh-TW" dirty="0" smtClean="0">
              <a:latin typeface="微軟正黑體" panose="020B0604030504040204" pitchFamily="34" charset="-120"/>
              <a:ea typeface="微軟正黑體" panose="020B0604030504040204" pitchFamily="34" charset="-120"/>
            </a:endParaRPr>
          </a:p>
          <a:p>
            <a:pPr marL="342900" indent="-342900">
              <a:buAutoNum type="arabicParenBoth"/>
            </a:pPr>
            <a:r>
              <a:rPr lang="zh-TW" altLang="en-US" dirty="0" smtClean="0">
                <a:latin typeface="微軟正黑體" panose="020B0604030504040204" pitchFamily="34" charset="-120"/>
                <a:ea typeface="微軟正黑體" panose="020B0604030504040204" pitchFamily="34" charset="-120"/>
              </a:rPr>
              <a:t>生成</a:t>
            </a:r>
            <a:r>
              <a:rPr lang="zh-TW" altLang="en-US" dirty="0">
                <a:latin typeface="微軟正黑體" panose="020B0604030504040204" pitchFamily="34" charset="-120"/>
                <a:ea typeface="微軟正黑體" panose="020B0604030504040204" pitchFamily="34" charset="-120"/>
              </a:rPr>
              <a:t>的旋律是否考慮到音樂和諧性的問題</a:t>
            </a:r>
            <a:r>
              <a:rPr lang="zh-TW" altLang="en-US" dirty="0" smtClean="0">
                <a:latin typeface="微軟正黑體" panose="020B0604030504040204" pitchFamily="34" charset="-120"/>
                <a:ea typeface="微軟正黑體" panose="020B0604030504040204" pitchFamily="34" charset="-120"/>
              </a:rPr>
              <a:t>？</a:t>
            </a:r>
            <a:endParaRPr lang="en-US" altLang="zh-TW" dirty="0" smtClean="0">
              <a:latin typeface="微軟正黑體" panose="020B0604030504040204" pitchFamily="34" charset="-120"/>
              <a:ea typeface="微軟正黑體" panose="020B0604030504040204" pitchFamily="34" charset="-120"/>
            </a:endParaRPr>
          </a:p>
          <a:p>
            <a:pPr marL="342900" indent="-342900">
              <a:buAutoNum type="arabicParenBoth"/>
            </a:pPr>
            <a:r>
              <a:rPr lang="zh-TW" altLang="en-US" dirty="0" smtClean="0">
                <a:latin typeface="微軟正黑體" panose="020B0604030504040204" pitchFamily="34" charset="-120"/>
                <a:ea typeface="微軟正黑體" panose="020B0604030504040204" pitchFamily="34" charset="-120"/>
              </a:rPr>
              <a:t>生成</a:t>
            </a:r>
            <a:r>
              <a:rPr lang="zh-TW" altLang="en-US" dirty="0">
                <a:latin typeface="微軟正黑體" panose="020B0604030504040204" pitchFamily="34" charset="-120"/>
                <a:ea typeface="微軟正黑體" panose="020B0604030504040204" pitchFamily="34" charset="-120"/>
              </a:rPr>
              <a:t>的旋律是否具有創新性</a:t>
            </a:r>
            <a:r>
              <a:rPr lang="zh-TW" altLang="en-US" dirty="0" smtClean="0">
                <a:latin typeface="微軟正黑體" panose="020B0604030504040204" pitchFamily="34" charset="-120"/>
                <a:ea typeface="微軟正黑體" panose="020B0604030504040204" pitchFamily="34" charset="-120"/>
              </a:rPr>
              <a:t>？</a:t>
            </a:r>
            <a:endParaRPr lang="en-US" altLang="zh-TW" dirty="0" smtClean="0">
              <a:latin typeface="微軟正黑體" panose="020B0604030504040204" pitchFamily="34" charset="-120"/>
              <a:ea typeface="微軟正黑體" panose="020B0604030504040204" pitchFamily="34" charset="-120"/>
            </a:endParaRPr>
          </a:p>
          <a:p>
            <a:pPr marL="342900" indent="-342900">
              <a:buFontTx/>
              <a:buAutoNum type="arabicParenBoth"/>
            </a:pPr>
            <a:r>
              <a:rPr lang="zh-TW" altLang="en-US" dirty="0" smtClean="0">
                <a:latin typeface="微軟正黑體" panose="020B0604030504040204" pitchFamily="34" charset="-120"/>
                <a:ea typeface="微軟正黑體" panose="020B0604030504040204" pitchFamily="34" charset="-120"/>
              </a:rPr>
              <a:t>生成</a:t>
            </a:r>
            <a:r>
              <a:rPr lang="zh-TW" altLang="en-US" dirty="0">
                <a:latin typeface="微軟正黑體" panose="020B0604030504040204" pitchFamily="34" charset="-120"/>
                <a:ea typeface="微軟正黑體" panose="020B0604030504040204" pitchFamily="34" charset="-120"/>
              </a:rPr>
              <a:t>的旋律是否考慮到歌曲結構的</a:t>
            </a:r>
            <a:r>
              <a:rPr lang="zh-TW" altLang="en-US" dirty="0" smtClean="0">
                <a:latin typeface="微軟正黑體" panose="020B0604030504040204" pitchFamily="34" charset="-120"/>
                <a:ea typeface="微軟正黑體" panose="020B0604030504040204" pitchFamily="34" charset="-120"/>
              </a:rPr>
              <a:t>問題？</a:t>
            </a:r>
            <a:endParaRPr lang="en-US" altLang="zh-TW"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rotWithShape="1">
          <a:blip r:embed="rId3"/>
          <a:srcRect r="1936" b="3417"/>
          <a:stretch/>
        </p:blipFill>
        <p:spPr>
          <a:xfrm>
            <a:off x="347642" y="2149712"/>
            <a:ext cx="6386475" cy="3682666"/>
          </a:xfrm>
          <a:prstGeom prst="rect">
            <a:avLst/>
          </a:prstGeom>
        </p:spPr>
      </p:pic>
    </p:spTree>
    <p:extLst>
      <p:ext uri="{BB962C8B-B14F-4D97-AF65-F5344CB8AC3E}">
        <p14:creationId xmlns:p14="http://schemas.microsoft.com/office/powerpoint/2010/main" val="34779138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298311"/>
            <a:ext cx="10131425" cy="1456267"/>
          </a:xfrm>
        </p:spPr>
        <p:txBody>
          <a:bodyPr>
            <a:normAutofit/>
          </a:bodyPr>
          <a:lstStyle/>
          <a:p>
            <a:pPr algn="ctr"/>
            <a:r>
              <a:rPr lang="zh-TW" altLang="en-US" sz="4000" b="1" dirty="0" smtClean="0">
                <a:latin typeface="微軟正黑體" panose="020B0604030504040204" pitchFamily="34" charset="-120"/>
                <a:ea typeface="微軟正黑體" panose="020B0604030504040204" pitchFamily="34" charset="-120"/>
              </a:rPr>
              <a:t>個人簡介</a:t>
            </a:r>
            <a:endParaRPr lang="zh-TW" altLang="en-US" sz="40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2441412" y="1627926"/>
            <a:ext cx="8147050" cy="4752528"/>
          </a:xfrm>
        </p:spPr>
        <p:txBody>
          <a:bodyPr>
            <a:normAutofit fontScale="92500" lnSpcReduction="20000"/>
          </a:bodyPr>
          <a:lstStyle/>
          <a:p>
            <a:r>
              <a:rPr lang="en-US" altLang="zh-TW" sz="2400" dirty="0">
                <a:latin typeface="微軟正黑體" panose="020B0604030504040204" pitchFamily="34" charset="-120"/>
                <a:ea typeface="微軟正黑體" panose="020B0604030504040204" pitchFamily="34" charset="-120"/>
              </a:rPr>
              <a:t>National Cheng Kung University (2017/1-PhD)</a:t>
            </a:r>
          </a:p>
          <a:p>
            <a:pPr lvl="1"/>
            <a:r>
              <a:rPr lang="en-US" altLang="zh-TW" sz="2000" dirty="0">
                <a:latin typeface="微軟正黑體" panose="020B0604030504040204" pitchFamily="34" charset="-120"/>
                <a:ea typeface="微軟正黑體" panose="020B0604030504040204" pitchFamily="34" charset="-120"/>
              </a:rPr>
              <a:t>Department of Engineering Science</a:t>
            </a:r>
          </a:p>
          <a:p>
            <a:pPr lvl="1"/>
            <a:r>
              <a:rPr lang="en-US" altLang="zh-TW" sz="2000" dirty="0">
                <a:latin typeface="微軟正黑體" panose="020B0604030504040204" pitchFamily="34" charset="-120"/>
                <a:ea typeface="微軟正黑體" panose="020B0604030504040204" pitchFamily="34" charset="-120"/>
              </a:rPr>
              <a:t>Group of Computer Science and its Applications</a:t>
            </a:r>
          </a:p>
          <a:p>
            <a:r>
              <a:rPr lang="en-US" altLang="zh-TW" sz="2400" dirty="0">
                <a:latin typeface="微軟正黑體" panose="020B0604030504040204" pitchFamily="34" charset="-120"/>
                <a:ea typeface="微軟正黑體" panose="020B0604030504040204" pitchFamily="34" charset="-120"/>
              </a:rPr>
              <a:t>Research Fields</a:t>
            </a:r>
          </a:p>
          <a:p>
            <a:pPr lvl="1"/>
            <a:r>
              <a:rPr lang="en-US" altLang="zh-TW" sz="2000" dirty="0">
                <a:latin typeface="微軟正黑體" panose="020B0604030504040204" pitchFamily="34" charset="-120"/>
                <a:ea typeface="微軟正黑體" panose="020B0604030504040204" pitchFamily="34" charset="-120"/>
              </a:rPr>
              <a:t>Natural Language Processing</a:t>
            </a:r>
          </a:p>
          <a:p>
            <a:pPr lvl="2"/>
            <a:r>
              <a:rPr lang="en-US" altLang="zh-TW" sz="1800" dirty="0">
                <a:latin typeface="微軟正黑體" panose="020B0604030504040204" pitchFamily="34" charset="-120"/>
                <a:ea typeface="微軟正黑體" panose="020B0604030504040204" pitchFamily="34" charset="-120"/>
              </a:rPr>
              <a:t>Semantic Analysis (2009-Now)</a:t>
            </a:r>
          </a:p>
          <a:p>
            <a:pPr lvl="2"/>
            <a:r>
              <a:rPr lang="en-US" altLang="zh-TW" sz="1800" dirty="0" smtClean="0">
                <a:latin typeface="微軟正黑體" panose="020B0604030504040204" pitchFamily="34" charset="-120"/>
                <a:ea typeface="微軟正黑體" panose="020B0604030504040204" pitchFamily="34" charset="-120"/>
              </a:rPr>
              <a:t>Recommendation </a:t>
            </a:r>
            <a:r>
              <a:rPr lang="en-US" altLang="zh-TW" sz="1800" dirty="0">
                <a:latin typeface="微軟正黑體" panose="020B0604030504040204" pitchFamily="34" charset="-120"/>
                <a:ea typeface="微軟正黑體" panose="020B0604030504040204" pitchFamily="34" charset="-120"/>
              </a:rPr>
              <a:t>systems (2015-Now</a:t>
            </a:r>
            <a:r>
              <a:rPr lang="en-US" altLang="zh-TW" sz="1800" dirty="0" smtClean="0">
                <a:latin typeface="微軟正黑體" panose="020B0604030504040204" pitchFamily="34" charset="-120"/>
                <a:ea typeface="微軟正黑體" panose="020B0604030504040204" pitchFamily="34" charset="-120"/>
              </a:rPr>
              <a:t>)</a:t>
            </a:r>
          </a:p>
          <a:p>
            <a:pPr lvl="2"/>
            <a:r>
              <a:rPr lang="en-US" altLang="zh-TW" sz="1800" dirty="0" err="1" smtClean="0">
                <a:latin typeface="微軟正黑體" panose="020B0604030504040204" pitchFamily="34" charset="-120"/>
                <a:ea typeface="微軟正黑體" panose="020B0604030504040204" pitchFamily="34" charset="-120"/>
              </a:rPr>
              <a:t>Chatbot</a:t>
            </a:r>
            <a:r>
              <a:rPr lang="en-US" altLang="zh-TW" sz="1800" dirty="0" smtClean="0">
                <a:latin typeface="微軟正黑體" panose="020B0604030504040204" pitchFamily="34" charset="-120"/>
                <a:ea typeface="微軟正黑體" panose="020B0604030504040204" pitchFamily="34" charset="-120"/>
              </a:rPr>
              <a:t> (2019-Now)</a:t>
            </a:r>
            <a:endParaRPr lang="en-US" altLang="zh-TW" sz="1800" dirty="0">
              <a:latin typeface="微軟正黑體" panose="020B0604030504040204" pitchFamily="34" charset="-120"/>
              <a:ea typeface="微軟正黑體" panose="020B0604030504040204" pitchFamily="34" charset="-120"/>
            </a:endParaRPr>
          </a:p>
          <a:p>
            <a:pPr lvl="1"/>
            <a:r>
              <a:rPr lang="en-US" altLang="zh-TW" sz="2000" dirty="0">
                <a:latin typeface="微軟正黑體" panose="020B0604030504040204" pitchFamily="34" charset="-120"/>
                <a:ea typeface="微軟正黑體" panose="020B0604030504040204" pitchFamily="34" charset="-120"/>
              </a:rPr>
              <a:t>Data Mining</a:t>
            </a:r>
          </a:p>
          <a:p>
            <a:pPr lvl="2"/>
            <a:r>
              <a:rPr lang="en-US" altLang="zh-TW" sz="1800" dirty="0">
                <a:latin typeface="微軟正黑體" panose="020B0604030504040204" pitchFamily="34" charset="-120"/>
                <a:ea typeface="微軟正黑體" panose="020B0604030504040204" pitchFamily="34" charset="-120"/>
              </a:rPr>
              <a:t>Social Network Analysis (2013-2015</a:t>
            </a:r>
            <a:r>
              <a:rPr lang="en-US" altLang="zh-TW" sz="1800" dirty="0" smtClean="0">
                <a:latin typeface="微軟正黑體" panose="020B0604030504040204" pitchFamily="34" charset="-120"/>
                <a:ea typeface="微軟正黑體" panose="020B0604030504040204" pitchFamily="34" charset="-120"/>
              </a:rPr>
              <a:t>)</a:t>
            </a:r>
            <a:endParaRPr lang="en-US" altLang="zh-TW" sz="1800" dirty="0">
              <a:latin typeface="微軟正黑體" panose="020B0604030504040204" pitchFamily="34" charset="-120"/>
              <a:ea typeface="微軟正黑體" panose="020B0604030504040204" pitchFamily="34" charset="-120"/>
            </a:endParaRPr>
          </a:p>
          <a:p>
            <a:pPr lvl="2"/>
            <a:r>
              <a:rPr lang="en-US" altLang="zh-TW" sz="1800" dirty="0">
                <a:latin typeface="微軟正黑體" panose="020B0604030504040204" pitchFamily="34" charset="-120"/>
                <a:ea typeface="微軟正黑體" panose="020B0604030504040204" pitchFamily="34" charset="-120"/>
              </a:rPr>
              <a:t>Sentiment Analysis via Deep learning – CNN (2016-Now</a:t>
            </a:r>
            <a:r>
              <a:rPr lang="en-US" altLang="zh-TW" sz="1800" dirty="0" smtClean="0">
                <a:latin typeface="微軟正黑體" panose="020B0604030504040204" pitchFamily="34" charset="-120"/>
                <a:ea typeface="微軟正黑體" panose="020B0604030504040204" pitchFamily="34" charset="-120"/>
              </a:rPr>
              <a:t>)</a:t>
            </a:r>
          </a:p>
          <a:p>
            <a:pPr lvl="2"/>
            <a:r>
              <a:rPr lang="en-US" altLang="zh-TW" sz="1800" dirty="0" smtClean="0">
                <a:latin typeface="微軟正黑體" panose="020B0604030504040204" pitchFamily="34" charset="-120"/>
                <a:ea typeface="微軟正黑體" panose="020B0604030504040204" pitchFamily="34" charset="-120"/>
              </a:rPr>
              <a:t>Air Quality Prediction (2018-Now)</a:t>
            </a:r>
            <a:endParaRPr lang="en-US" altLang="zh-TW" sz="18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More on </a:t>
            </a:r>
            <a:r>
              <a:rPr lang="en-US" altLang="zh-TW" sz="2400" u="sng" dirty="0" smtClean="0">
                <a:solidFill>
                  <a:srgbClr val="FFFF00"/>
                </a:solidFill>
                <a:latin typeface="微軟正黑體" panose="020B0604030504040204" pitchFamily="34" charset="-120"/>
                <a:ea typeface="微軟正黑體" panose="020B0604030504040204" pitchFamily="34" charset="-120"/>
              </a:rPr>
              <a:t>jiaweichang.github.io/biography</a:t>
            </a:r>
            <a:endParaRPr lang="en-US" altLang="zh-TW" sz="2600" u="sng" dirty="0">
              <a:solidFill>
                <a:srgbClr val="FFFF00"/>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F9CA72C4-3FA0-42D8-87BD-B9A0A5A3D136}" type="slidenum">
              <a:rPr lang="zh-TW" altLang="en-US" smtClean="0"/>
              <a:t>2</a:t>
            </a:fld>
            <a:endParaRPr lang="zh-TW" altLang="en-US"/>
          </a:p>
        </p:txBody>
      </p:sp>
    </p:spTree>
    <p:extLst>
      <p:ext uri="{BB962C8B-B14F-4D97-AF65-F5344CB8AC3E}">
        <p14:creationId xmlns:p14="http://schemas.microsoft.com/office/powerpoint/2010/main" val="36269829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1" dirty="0" smtClean="0">
                <a:solidFill>
                  <a:srgbClr val="FFFF00"/>
                </a:solidFill>
                <a:latin typeface="微軟正黑體" panose="020B0604030504040204" pitchFamily="34" charset="-120"/>
                <a:ea typeface="微軟正黑體" panose="020B0604030504040204" pitchFamily="34" charset="-120"/>
              </a:rPr>
              <a:t>產學合作計畫</a:t>
            </a:r>
            <a:endParaRPr lang="zh-TW" altLang="en-US" b="1" dirty="0">
              <a:solidFill>
                <a:srgbClr val="FFFF00"/>
              </a:solidFill>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idx="1"/>
          </p:nvPr>
        </p:nvSpPr>
        <p:spPr/>
        <p:txBody>
          <a:bodyPr>
            <a:normAutofit/>
          </a:bodyPr>
          <a:lstStyle/>
          <a:p>
            <a:r>
              <a:rPr lang="en-US" altLang="zh-TW" sz="4000" dirty="0" smtClean="0">
                <a:latin typeface="微軟正黑體" panose="020B0604030504040204" pitchFamily="34" charset="-120"/>
                <a:ea typeface="微軟正黑體" panose="020B0604030504040204" pitchFamily="34" charset="-120"/>
              </a:rPr>
              <a:t>AI</a:t>
            </a:r>
            <a:r>
              <a:rPr lang="zh-TW" altLang="en-US" sz="4000" dirty="0" smtClean="0">
                <a:latin typeface="微軟正黑體" panose="020B0604030504040204" pitchFamily="34" charset="-120"/>
                <a:ea typeface="微軟正黑體" panose="020B0604030504040204" pitchFamily="34" charset="-120"/>
              </a:rPr>
              <a:t>客服對話技術研發</a:t>
            </a:r>
            <a:endParaRPr lang="zh-TW" altLang="en-US" sz="4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990834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lang="zh-TW" altLang="en-US" sz="4000" b="1" dirty="0" smtClean="0">
                <a:latin typeface="微軟正黑體" panose="020B0604030504040204" pitchFamily="34" charset="-120"/>
                <a:ea typeface="微軟正黑體" panose="020B0604030504040204" pitchFamily="34" charset="-120"/>
              </a:rPr>
              <a:t>產學合作</a:t>
            </a:r>
            <a:endParaRPr lang="zh-TW" altLang="en-US" sz="4000" b="1" dirty="0">
              <a:latin typeface="微軟正黑體" panose="020B0604030504040204" pitchFamily="34" charset="-120"/>
              <a:ea typeface="微軟正黑體" panose="020B0604030504040204" pitchFamily="34" charset="-120"/>
            </a:endParaRPr>
          </a:p>
        </p:txBody>
      </p:sp>
      <p:sp>
        <p:nvSpPr>
          <p:cNvPr id="9" name="內容版面配置區 8"/>
          <p:cNvSpPr>
            <a:spLocks noGrp="1"/>
          </p:cNvSpPr>
          <p:nvPr>
            <p:ph idx="1"/>
          </p:nvPr>
        </p:nvSpPr>
        <p:spPr>
          <a:xfrm>
            <a:off x="1254868" y="2065867"/>
            <a:ext cx="9435830" cy="3663723"/>
          </a:xfrm>
        </p:spPr>
        <p:txBody>
          <a:bodyPr>
            <a:normAutofit fontScale="85000" lnSpcReduction="20000"/>
          </a:bodyPr>
          <a:lstStyle/>
          <a:p>
            <a:r>
              <a:rPr lang="zh-TW" altLang="en-US" sz="2000" dirty="0" smtClean="0">
                <a:latin typeface="微軟正黑體" panose="020B0604030504040204" pitchFamily="34" charset="-120"/>
                <a:ea typeface="微軟正黑體" panose="020B0604030504040204" pitchFamily="34" charset="-120"/>
              </a:rPr>
              <a:t>計畫名</a:t>
            </a:r>
            <a:r>
              <a:rPr lang="zh-TW" altLang="en-US" sz="2000" dirty="0">
                <a:latin typeface="微軟正黑體" panose="020B0604030504040204" pitchFamily="34" charset="-120"/>
                <a:ea typeface="微軟正黑體" panose="020B0604030504040204" pitchFamily="34" charset="-120"/>
              </a:rPr>
              <a:t>稱</a:t>
            </a:r>
            <a:r>
              <a:rPr lang="zh-TW" altLang="en-US" sz="2000" dirty="0" smtClean="0">
                <a:latin typeface="微軟正黑體" panose="020B0604030504040204" pitchFamily="34" charset="-120"/>
                <a:ea typeface="微軟正黑體" panose="020B0604030504040204" pitchFamily="34" charset="-120"/>
              </a:rPr>
              <a:t>：</a:t>
            </a:r>
            <a:r>
              <a:rPr lang="en-US" altLang="zh-TW" sz="2000" dirty="0" smtClean="0">
                <a:latin typeface="微軟正黑體" panose="020B0604030504040204" pitchFamily="34" charset="-120"/>
                <a:ea typeface="微軟正黑體" panose="020B0604030504040204" pitchFamily="34" charset="-120"/>
              </a:rPr>
              <a:t>AI</a:t>
            </a:r>
            <a:r>
              <a:rPr lang="zh-TW" altLang="en-US" sz="2000" dirty="0" smtClean="0">
                <a:latin typeface="微軟正黑體" panose="020B0604030504040204" pitchFamily="34" charset="-120"/>
                <a:ea typeface="微軟正黑體" panose="020B0604030504040204" pitchFamily="34" charset="-120"/>
              </a:rPr>
              <a:t>客服對話技術研發</a:t>
            </a:r>
            <a:endParaRPr lang="en-US" altLang="zh-TW" sz="2000" dirty="0" smtClean="0">
              <a:latin typeface="微軟正黑體" panose="020B0604030504040204" pitchFamily="34" charset="-120"/>
              <a:ea typeface="微軟正黑體" panose="020B0604030504040204" pitchFamily="34" charset="-120"/>
            </a:endParaRPr>
          </a:p>
          <a:p>
            <a:endParaRPr lang="en-US" altLang="zh-TW" sz="2000" dirty="0" smtClean="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企業</a:t>
            </a:r>
            <a:r>
              <a:rPr lang="zh-TW" altLang="en-US" sz="2000" dirty="0" smtClean="0">
                <a:latin typeface="微軟正黑體" panose="020B0604030504040204" pitchFamily="34" charset="-120"/>
                <a:ea typeface="微軟正黑體" panose="020B0604030504040204" pitchFamily="34" charset="-120"/>
              </a:rPr>
              <a:t>：網訊電通股份有限公司</a:t>
            </a:r>
            <a:endParaRPr lang="en-US" altLang="zh-TW" sz="2000" dirty="0" smtClean="0">
              <a:latin typeface="微軟正黑體" panose="020B0604030504040204" pitchFamily="34" charset="-120"/>
              <a:ea typeface="微軟正黑體" panose="020B0604030504040204" pitchFamily="34" charset="-120"/>
            </a:endParaRPr>
          </a:p>
          <a:p>
            <a:r>
              <a:rPr lang="zh-TW" altLang="en-US" sz="2000" dirty="0" smtClean="0">
                <a:latin typeface="微軟正黑體" panose="020B0604030504040204" pitchFamily="34" charset="-120"/>
                <a:ea typeface="微軟正黑體" panose="020B0604030504040204" pitchFamily="34" charset="-120"/>
              </a:rPr>
              <a:t>整合型產學計畫：</a:t>
            </a:r>
            <a:endParaRPr lang="en-US" altLang="zh-TW" sz="2000" dirty="0" smtClean="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Ø"/>
            </a:pPr>
            <a:r>
              <a:rPr lang="zh-TW" altLang="en-US" sz="1800" dirty="0" smtClean="0">
                <a:latin typeface="微軟正黑體" panose="020B0604030504040204" pitchFamily="34" charset="-120"/>
                <a:ea typeface="微軟正黑體" panose="020B0604030504040204" pitchFamily="34" charset="-120"/>
              </a:rPr>
              <a:t>總計畫主持人：成大電機黃仁暐副教授</a:t>
            </a:r>
            <a:endParaRPr lang="en-US" altLang="zh-TW" sz="1800" dirty="0" smtClean="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Ø"/>
            </a:pPr>
            <a:r>
              <a:rPr lang="zh-TW" altLang="en-US" sz="1800" dirty="0" smtClean="0">
                <a:latin typeface="微軟正黑體" panose="020B0604030504040204" pitchFamily="34" charset="-120"/>
                <a:ea typeface="微軟正黑體" panose="020B0604030504040204" pitchFamily="34" charset="-120"/>
              </a:rPr>
              <a:t>子計畫主持人：臺中科大資工系張家瑋助理教授、淡江電機系洪智傑助理教授</a:t>
            </a:r>
            <a:endParaRPr lang="en-US" altLang="zh-TW" sz="1800" dirty="0" smtClean="0">
              <a:latin typeface="微軟正黑體" panose="020B0604030504040204" pitchFamily="34" charset="-120"/>
              <a:ea typeface="微軟正黑體" panose="020B0604030504040204" pitchFamily="34" charset="-120"/>
            </a:endParaRPr>
          </a:p>
          <a:p>
            <a:endParaRPr lang="en-US" altLang="zh-TW" sz="2000" dirty="0" smtClean="0">
              <a:latin typeface="微軟正黑體" panose="020B0604030504040204" pitchFamily="34" charset="-120"/>
              <a:ea typeface="微軟正黑體" panose="020B0604030504040204" pitchFamily="34" charset="-120"/>
            </a:endParaRPr>
          </a:p>
          <a:p>
            <a:r>
              <a:rPr lang="zh-TW" altLang="en-US" sz="2000" dirty="0" smtClean="0">
                <a:latin typeface="微軟正黑體" panose="020B0604030504040204" pitchFamily="34" charset="-120"/>
                <a:ea typeface="微軟正黑體" panose="020B0604030504040204" pitchFamily="34" charset="-120"/>
              </a:rPr>
              <a:t>執行期間：</a:t>
            </a:r>
            <a:r>
              <a:rPr lang="en-US" altLang="zh-TW" sz="2000" dirty="0" smtClean="0">
                <a:latin typeface="微軟正黑體" panose="020B0604030504040204" pitchFamily="34" charset="-120"/>
                <a:ea typeface="微軟正黑體" panose="020B0604030504040204" pitchFamily="34" charset="-120"/>
              </a:rPr>
              <a:t>107</a:t>
            </a:r>
            <a:r>
              <a:rPr lang="zh-TW" altLang="en-US" sz="2000" dirty="0" smtClean="0">
                <a:latin typeface="微軟正黑體" panose="020B0604030504040204" pitchFamily="34" charset="-120"/>
                <a:ea typeface="微軟正黑體" panose="020B0604030504040204" pitchFamily="34" charset="-120"/>
              </a:rPr>
              <a:t>年</a:t>
            </a:r>
            <a:r>
              <a:rPr lang="en-US" altLang="zh-TW" sz="2000" dirty="0" smtClean="0">
                <a:latin typeface="微軟正黑體" panose="020B0604030504040204" pitchFamily="34" charset="-120"/>
                <a:ea typeface="微軟正黑體" panose="020B0604030504040204" pitchFamily="34" charset="-120"/>
              </a:rPr>
              <a:t>12</a:t>
            </a:r>
            <a:r>
              <a:rPr lang="zh-TW" altLang="en-US" sz="2000" dirty="0" smtClean="0">
                <a:latin typeface="微軟正黑體" panose="020B0604030504040204" pitchFamily="34" charset="-120"/>
                <a:ea typeface="微軟正黑體" panose="020B0604030504040204" pitchFamily="34" charset="-120"/>
              </a:rPr>
              <a:t>月</a:t>
            </a:r>
            <a:r>
              <a:rPr lang="en-US" altLang="zh-TW" sz="2000" dirty="0" smtClean="0">
                <a:latin typeface="微軟正黑體" panose="020B0604030504040204" pitchFamily="34" charset="-120"/>
                <a:ea typeface="微軟正黑體" panose="020B0604030504040204" pitchFamily="34" charset="-120"/>
              </a:rPr>
              <a:t>1</a:t>
            </a:r>
            <a:r>
              <a:rPr lang="zh-TW" altLang="en-US" sz="2000" dirty="0" smtClean="0">
                <a:latin typeface="微軟正黑體" panose="020B0604030504040204" pitchFamily="34" charset="-120"/>
                <a:ea typeface="微軟正黑體" panose="020B0604030504040204" pitchFamily="34" charset="-120"/>
              </a:rPr>
              <a:t>日到</a:t>
            </a:r>
            <a:r>
              <a:rPr lang="en-US" altLang="zh-TW" sz="2000" dirty="0" smtClean="0">
                <a:latin typeface="微軟正黑體" panose="020B0604030504040204" pitchFamily="34" charset="-120"/>
                <a:ea typeface="微軟正黑體" panose="020B0604030504040204" pitchFamily="34" charset="-120"/>
              </a:rPr>
              <a:t>110</a:t>
            </a:r>
            <a:r>
              <a:rPr lang="zh-TW" altLang="en-US" sz="2000" dirty="0" smtClean="0">
                <a:latin typeface="微軟正黑體" panose="020B0604030504040204" pitchFamily="34" charset="-120"/>
                <a:ea typeface="微軟正黑體" panose="020B0604030504040204" pitchFamily="34" charset="-120"/>
              </a:rPr>
              <a:t>年</a:t>
            </a:r>
            <a:r>
              <a:rPr lang="en-US" altLang="zh-TW" sz="2000" dirty="0" smtClean="0">
                <a:latin typeface="微軟正黑體" panose="020B0604030504040204" pitchFamily="34" charset="-120"/>
                <a:ea typeface="微軟正黑體" panose="020B0604030504040204" pitchFamily="34" charset="-120"/>
              </a:rPr>
              <a:t>11</a:t>
            </a:r>
            <a:r>
              <a:rPr lang="zh-TW" altLang="en-US" sz="2000" dirty="0" smtClean="0">
                <a:latin typeface="微軟正黑體" panose="020B0604030504040204" pitchFamily="34" charset="-120"/>
                <a:ea typeface="微軟正黑體" panose="020B0604030504040204" pitchFamily="34" charset="-120"/>
              </a:rPr>
              <a:t>月</a:t>
            </a:r>
            <a:r>
              <a:rPr lang="en-US" altLang="zh-TW" sz="2000" dirty="0" smtClean="0">
                <a:latin typeface="微軟正黑體" panose="020B0604030504040204" pitchFamily="34" charset="-120"/>
                <a:ea typeface="微軟正黑體" panose="020B0604030504040204" pitchFamily="34" charset="-120"/>
              </a:rPr>
              <a:t>30</a:t>
            </a:r>
            <a:r>
              <a:rPr lang="zh-TW" altLang="en-US" sz="2000" dirty="0" smtClean="0">
                <a:latin typeface="微軟正黑體" panose="020B0604030504040204" pitchFamily="34" charset="-120"/>
                <a:ea typeface="微軟正黑體" panose="020B0604030504040204" pitchFamily="34" charset="-120"/>
              </a:rPr>
              <a:t>日</a:t>
            </a:r>
            <a:r>
              <a:rPr lang="zh-TW" altLang="en-US" sz="2000" dirty="0" smtClean="0">
                <a:latin typeface="微軟正黑體" panose="020B0604030504040204" pitchFamily="34" charset="-120"/>
                <a:ea typeface="微軟正黑體" panose="020B0604030504040204" pitchFamily="34" charset="-120"/>
              </a:rPr>
              <a:t>，三年期。</a:t>
            </a:r>
            <a:endParaRPr lang="en-US" altLang="zh-TW" sz="2000" dirty="0" smtClean="0">
              <a:latin typeface="微軟正黑體" panose="020B0604030504040204" pitchFamily="34" charset="-120"/>
              <a:ea typeface="微軟正黑體" panose="020B0604030504040204" pitchFamily="34" charset="-120"/>
            </a:endParaRPr>
          </a:p>
          <a:p>
            <a:endParaRPr lang="en-US" altLang="zh-TW" sz="2000" dirty="0" smtClean="0">
              <a:latin typeface="微軟正黑體" panose="020B0604030504040204" pitchFamily="34" charset="-120"/>
              <a:ea typeface="微軟正黑體" panose="020B0604030504040204" pitchFamily="34" charset="-120"/>
            </a:endParaRPr>
          </a:p>
          <a:p>
            <a:r>
              <a:rPr lang="zh-TW" altLang="en-US" sz="2000" dirty="0" smtClean="0">
                <a:latin typeface="微軟正黑體" panose="020B0604030504040204" pitchFamily="34" charset="-120"/>
                <a:ea typeface="微軟正黑體" panose="020B0604030504040204" pitchFamily="34" charset="-120"/>
              </a:rPr>
              <a:t>三年</a:t>
            </a:r>
            <a:r>
              <a:rPr lang="zh-TW" altLang="en-US" sz="2000" dirty="0">
                <a:latin typeface="微軟正黑體" panose="020B0604030504040204" pitchFamily="34" charset="-120"/>
                <a:ea typeface="微軟正黑體" panose="020B0604030504040204" pitchFamily="34" charset="-120"/>
              </a:rPr>
              <a:t>總</a:t>
            </a:r>
            <a:r>
              <a:rPr lang="zh-TW" altLang="en-US" sz="2000" dirty="0" smtClean="0">
                <a:latin typeface="微軟正黑體" panose="020B0604030504040204" pitchFamily="34" charset="-120"/>
                <a:ea typeface="微軟正黑體" panose="020B0604030504040204" pitchFamily="34" charset="-120"/>
              </a:rPr>
              <a:t>金額</a:t>
            </a:r>
            <a:r>
              <a:rPr lang="zh-TW" altLang="en-US" sz="2000" dirty="0" smtClean="0">
                <a:latin typeface="微軟正黑體" panose="020B0604030504040204" pitchFamily="34" charset="-120"/>
                <a:ea typeface="微軟正黑體" panose="020B0604030504040204" pitchFamily="34" charset="-120"/>
              </a:rPr>
              <a:t>：新</a:t>
            </a:r>
            <a:r>
              <a:rPr lang="zh-TW" altLang="en-US" sz="2000" dirty="0" smtClean="0">
                <a:latin typeface="微軟正黑體" panose="020B0604030504040204" pitchFamily="34" charset="-120"/>
                <a:ea typeface="微軟正黑體" panose="020B0604030504040204" pitchFamily="34" charset="-120"/>
              </a:rPr>
              <a:t>臺幣 </a:t>
            </a:r>
            <a:r>
              <a:rPr lang="en-US" altLang="zh-TW" sz="2000" dirty="0" smtClean="0">
                <a:solidFill>
                  <a:srgbClr val="FFFF00"/>
                </a:solidFill>
                <a:latin typeface="微軟正黑體" panose="020B0604030504040204" pitchFamily="34" charset="-120"/>
                <a:ea typeface="微軟正黑體" panose="020B0604030504040204" pitchFamily="34" charset="-120"/>
              </a:rPr>
              <a:t>9,000,000</a:t>
            </a:r>
            <a:r>
              <a:rPr lang="zh-TW" altLang="en-US" sz="2000" dirty="0" smtClean="0">
                <a:solidFill>
                  <a:srgbClr val="FFFF00"/>
                </a:solidFill>
                <a:latin typeface="微軟正黑體" panose="020B0604030504040204" pitchFamily="34" charset="-120"/>
                <a:ea typeface="微軟正黑體" panose="020B0604030504040204" pitchFamily="34" charset="-120"/>
              </a:rPr>
              <a:t> </a:t>
            </a:r>
            <a:r>
              <a:rPr lang="zh-TW" altLang="en-US" sz="2000" dirty="0" smtClean="0">
                <a:latin typeface="微軟正黑體" panose="020B0604030504040204" pitchFamily="34" charset="-120"/>
                <a:ea typeface="微軟正黑體" panose="020B0604030504040204" pitchFamily="34" charset="-120"/>
              </a:rPr>
              <a:t>元</a:t>
            </a:r>
            <a:endParaRPr lang="en-US" altLang="zh-TW" sz="2000" dirty="0" smtClean="0">
              <a:latin typeface="微軟正黑體" panose="020B0604030504040204" pitchFamily="34" charset="-120"/>
              <a:ea typeface="微軟正黑體" panose="020B0604030504040204" pitchFamily="34" charset="-120"/>
            </a:endParaRPr>
          </a:p>
          <a:p>
            <a:r>
              <a:rPr lang="zh-TW" altLang="en-US" sz="2000" dirty="0" smtClean="0">
                <a:latin typeface="微軟正黑體" panose="020B0604030504040204" pitchFamily="34" charset="-120"/>
                <a:ea typeface="微軟正黑體" panose="020B0604030504040204" pitchFamily="34" charset="-120"/>
              </a:rPr>
              <a:t>負責之子計畫每年金額：</a:t>
            </a:r>
            <a:r>
              <a:rPr lang="zh-TW" altLang="en-US" sz="2000" dirty="0">
                <a:latin typeface="微軟正黑體" panose="020B0604030504040204" pitchFamily="34" charset="-120"/>
                <a:ea typeface="微軟正黑體" panose="020B0604030504040204" pitchFamily="34" charset="-120"/>
              </a:rPr>
              <a:t>新臺幣 </a:t>
            </a:r>
            <a:r>
              <a:rPr lang="en-US" altLang="zh-TW" sz="2000" dirty="0" smtClean="0">
                <a:solidFill>
                  <a:srgbClr val="FFFF00"/>
                </a:solidFill>
                <a:latin typeface="微軟正黑體" panose="020B0604030504040204" pitchFamily="34" charset="-120"/>
                <a:ea typeface="微軟正黑體" panose="020B0604030504040204" pitchFamily="34" charset="-120"/>
              </a:rPr>
              <a:t>1,000,000</a:t>
            </a:r>
            <a:r>
              <a:rPr lang="en-US" altLang="zh-TW" sz="2000" dirty="0" smtClean="0">
                <a:latin typeface="微軟正黑體" panose="020B0604030504040204" pitchFamily="34" charset="-120"/>
                <a:ea typeface="微軟正黑體" panose="020B0604030504040204" pitchFamily="34" charset="-120"/>
              </a:rPr>
              <a:t> </a:t>
            </a:r>
            <a:r>
              <a:rPr lang="zh-TW" altLang="en-US" sz="2000" dirty="0" smtClean="0">
                <a:latin typeface="微軟正黑體" panose="020B0604030504040204" pitchFamily="34" charset="-120"/>
                <a:ea typeface="微軟正黑體" panose="020B0604030504040204" pitchFamily="34" charset="-120"/>
              </a:rPr>
              <a:t>元</a:t>
            </a:r>
            <a:endParaRPr lang="zh-TW" altLang="en-US" sz="20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CBEC735E-60AB-44DC-B0A8-DC8AF5BACA8B}" type="slidenum">
              <a:rPr lang="zh-TW" altLang="en-US" smtClean="0"/>
              <a:t>21</a:t>
            </a:fld>
            <a:endParaRPr lang="zh-TW" altLang="en-US"/>
          </a:p>
        </p:txBody>
      </p:sp>
    </p:spTree>
    <p:extLst>
      <p:ext uri="{BB962C8B-B14F-4D97-AF65-F5344CB8AC3E}">
        <p14:creationId xmlns:p14="http://schemas.microsoft.com/office/powerpoint/2010/main" val="24513611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lang="zh-TW" altLang="en-US" sz="4000" b="1" dirty="0" smtClean="0">
                <a:latin typeface="微軟正黑體" panose="020B0604030504040204" pitchFamily="34" charset="-120"/>
                <a:ea typeface="微軟正黑體" panose="020B0604030504040204" pitchFamily="34" charset="-120"/>
              </a:rPr>
              <a:t>負責之子計畫目標</a:t>
            </a:r>
            <a:endParaRPr lang="zh-TW" altLang="en-US" sz="4000" b="1" dirty="0">
              <a:latin typeface="微軟正黑體" panose="020B0604030504040204" pitchFamily="34" charset="-120"/>
              <a:ea typeface="微軟正黑體" panose="020B0604030504040204" pitchFamily="34" charset="-120"/>
            </a:endParaRPr>
          </a:p>
        </p:txBody>
      </p:sp>
      <p:sp>
        <p:nvSpPr>
          <p:cNvPr id="9" name="內容版面配置區 8"/>
          <p:cNvSpPr>
            <a:spLocks noGrp="1"/>
          </p:cNvSpPr>
          <p:nvPr>
            <p:ph idx="1"/>
          </p:nvPr>
        </p:nvSpPr>
        <p:spPr>
          <a:xfrm>
            <a:off x="1040852" y="2065867"/>
            <a:ext cx="9562358" cy="3663723"/>
          </a:xfrm>
        </p:spPr>
        <p:txBody>
          <a:bodyPr>
            <a:normAutofit/>
          </a:bodyPr>
          <a:lstStyle/>
          <a:p>
            <a:pPr algn="just">
              <a:buFont typeface="Wingdings" panose="05000000000000000000" pitchFamily="2" charset="2"/>
              <a:buChar char="Ø"/>
            </a:pPr>
            <a:r>
              <a:rPr lang="zh-TW" altLang="en-US" sz="2800" b="1" dirty="0" smtClean="0">
                <a:solidFill>
                  <a:srgbClr val="FFFF00"/>
                </a:solidFill>
                <a:latin typeface="微軟正黑體" panose="020B0604030504040204" pitchFamily="34" charset="-120"/>
                <a:ea typeface="微軟正黑體" panose="020B0604030504040204" pitchFamily="34" charset="-120"/>
              </a:rPr>
              <a:t> 銷售機器人</a:t>
            </a:r>
            <a:r>
              <a:rPr lang="en-US" altLang="zh-TW" sz="2800" b="1" dirty="0" smtClean="0">
                <a:solidFill>
                  <a:srgbClr val="FFFF00"/>
                </a:solidFill>
                <a:latin typeface="微軟正黑體" panose="020B0604030504040204" pitchFamily="34" charset="-120"/>
                <a:ea typeface="微軟正黑體" panose="020B0604030504040204" pitchFamily="34" charset="-120"/>
              </a:rPr>
              <a:t>(</a:t>
            </a:r>
            <a:r>
              <a:rPr lang="zh-TW" altLang="en-US" sz="2800" b="1" dirty="0" smtClean="0">
                <a:solidFill>
                  <a:srgbClr val="FFFF00"/>
                </a:solidFill>
                <a:latin typeface="微軟正黑體" panose="020B0604030504040204" pitchFamily="34" charset="-120"/>
                <a:ea typeface="微軟正黑體" panose="020B0604030504040204" pitchFamily="34" charset="-120"/>
              </a:rPr>
              <a:t>助理培訓師</a:t>
            </a:r>
            <a:r>
              <a:rPr lang="en-US" altLang="zh-TW" sz="2800" b="1" dirty="0" smtClean="0">
                <a:solidFill>
                  <a:srgbClr val="FFFF00"/>
                </a:solidFill>
                <a:latin typeface="微軟正黑體" panose="020B0604030504040204" pitchFamily="34" charset="-120"/>
                <a:ea typeface="微軟正黑體" panose="020B0604030504040204" pitchFamily="34" charset="-120"/>
              </a:rPr>
              <a:t>)</a:t>
            </a:r>
          </a:p>
          <a:p>
            <a:pPr algn="just"/>
            <a:r>
              <a:rPr lang="zh-TW" altLang="en-US" sz="2000" dirty="0" smtClean="0">
                <a:latin typeface="微軟正黑體" panose="020B0604030504040204" pitchFamily="34" charset="-120"/>
                <a:ea typeface="微軟正黑體" panose="020B0604030504040204" pitchFamily="34" charset="-120"/>
              </a:rPr>
              <a:t>藉</a:t>
            </a:r>
            <a:r>
              <a:rPr lang="zh-TW" altLang="en-US" sz="2000" dirty="0">
                <a:latin typeface="微軟正黑體" panose="020B0604030504040204" pitchFamily="34" charset="-120"/>
                <a:ea typeface="微軟正黑體" panose="020B0604030504040204" pitchFamily="34" charset="-120"/>
              </a:rPr>
              <a:t>由觀察使用者語速</a:t>
            </a:r>
            <a:r>
              <a:rPr lang="zh-TW" altLang="en-US" sz="2000" dirty="0" smtClean="0">
                <a:latin typeface="微軟正黑體" panose="020B0604030504040204" pitchFamily="34" charset="-120"/>
                <a:ea typeface="微軟正黑體" panose="020B0604030504040204" pitchFamily="34" charset="-120"/>
              </a:rPr>
              <a:t>快慢、</a:t>
            </a:r>
            <a:r>
              <a:rPr lang="zh-TW" altLang="en-US" sz="2000" dirty="0">
                <a:latin typeface="微軟正黑體" panose="020B0604030504040204" pitchFamily="34" charset="-120"/>
                <a:ea typeface="微軟正黑體" panose="020B0604030504040204" pitchFamily="34" charset="-120"/>
              </a:rPr>
              <a:t>性別的不同以及</a:t>
            </a:r>
            <a:r>
              <a:rPr lang="zh-TW" altLang="en-US" sz="2000" dirty="0">
                <a:solidFill>
                  <a:srgbClr val="FFFF00"/>
                </a:solidFill>
                <a:latin typeface="微軟正黑體" panose="020B0604030504040204" pitchFamily="34" charset="-120"/>
                <a:ea typeface="微軟正黑體" panose="020B0604030504040204" pitchFamily="34" charset="-120"/>
              </a:rPr>
              <a:t>購買意願</a:t>
            </a:r>
            <a:r>
              <a:rPr lang="zh-TW" altLang="en-US" sz="2000" dirty="0">
                <a:latin typeface="微軟正黑體" panose="020B0604030504040204" pitchFamily="34" charset="-120"/>
                <a:ea typeface="微軟正黑體" panose="020B0604030504040204" pitchFamily="34" charset="-120"/>
              </a:rPr>
              <a:t>的變化等等，模擬出各種消費者的行為模式，例如：什麼種類的人喜歡購買何種商品，對特定種類的人說特定的</a:t>
            </a:r>
            <a:r>
              <a:rPr lang="zh-TW" altLang="en-US" sz="2000" dirty="0">
                <a:solidFill>
                  <a:srgbClr val="FFFF00"/>
                </a:solidFill>
                <a:latin typeface="微軟正黑體" panose="020B0604030504040204" pitchFamily="34" charset="-120"/>
                <a:ea typeface="微軟正黑體" panose="020B0604030504040204" pitchFamily="34" charset="-120"/>
              </a:rPr>
              <a:t>推銷語句</a:t>
            </a:r>
            <a:r>
              <a:rPr lang="zh-TW" altLang="en-US" sz="2000" dirty="0">
                <a:latin typeface="微軟正黑體" panose="020B0604030504040204" pitchFamily="34" charset="-120"/>
                <a:ea typeface="微軟正黑體" panose="020B0604030504040204" pitchFamily="34" charset="-120"/>
              </a:rPr>
              <a:t>能使得最後</a:t>
            </a:r>
            <a:r>
              <a:rPr lang="zh-TW" altLang="en-US" sz="2000" dirty="0">
                <a:solidFill>
                  <a:srgbClr val="FFFF00"/>
                </a:solidFill>
                <a:latin typeface="微軟正黑體" panose="020B0604030504040204" pitchFamily="34" charset="-120"/>
                <a:ea typeface="微軟正黑體" panose="020B0604030504040204" pitchFamily="34" charset="-120"/>
              </a:rPr>
              <a:t>購買的意願提升</a:t>
            </a:r>
            <a:r>
              <a:rPr lang="zh-TW" altLang="en-US" sz="2000" dirty="0">
                <a:latin typeface="微軟正黑體" panose="020B0604030504040204" pitchFamily="34" charset="-120"/>
                <a:ea typeface="微軟正黑體" panose="020B0604030504040204" pitchFamily="34" charset="-120"/>
              </a:rPr>
              <a:t>，或者可以在幾句話之內</a:t>
            </a:r>
            <a:r>
              <a:rPr lang="zh-TW" altLang="en-US" sz="2000" dirty="0">
                <a:solidFill>
                  <a:srgbClr val="FFFF00"/>
                </a:solidFill>
                <a:latin typeface="微軟正黑體" panose="020B0604030504040204" pitchFamily="34" charset="-120"/>
                <a:ea typeface="微軟正黑體" panose="020B0604030504040204" pitchFamily="34" charset="-120"/>
              </a:rPr>
              <a:t>說服</a:t>
            </a:r>
            <a:r>
              <a:rPr lang="zh-TW" altLang="en-US" sz="2000" dirty="0">
                <a:latin typeface="微軟正黑體" panose="020B0604030504040204" pitchFamily="34" charset="-120"/>
                <a:ea typeface="微軟正黑體" panose="020B0604030504040204" pitchFamily="34" charset="-120"/>
              </a:rPr>
              <a:t>購買此樣商品等等的銷售行為模式，進而建立一個能針對個人特質的不同，</a:t>
            </a:r>
            <a:r>
              <a:rPr lang="zh-TW" altLang="en-US" sz="2000" dirty="0">
                <a:solidFill>
                  <a:srgbClr val="FFFF00"/>
                </a:solidFill>
                <a:latin typeface="微軟正黑體" panose="020B0604030504040204" pitchFamily="34" charset="-120"/>
                <a:ea typeface="微軟正黑體" panose="020B0604030504040204" pitchFamily="34" charset="-120"/>
              </a:rPr>
              <a:t>調整並選擇有效率的銷售策略的模型</a:t>
            </a:r>
            <a:r>
              <a:rPr lang="zh-TW" altLang="en-US" sz="2000" dirty="0">
                <a:latin typeface="微軟正黑體" panose="020B0604030504040204" pitchFamily="34" charset="-120"/>
                <a:ea typeface="微軟正黑體" panose="020B0604030504040204" pitchFamily="34" charset="-120"/>
              </a:rPr>
              <a:t>。 </a:t>
            </a:r>
            <a:endParaRPr lang="en-US" altLang="zh-TW" sz="2000" dirty="0">
              <a:latin typeface="微軟正黑體" panose="020B0604030504040204" pitchFamily="34" charset="-120"/>
              <a:ea typeface="微軟正黑體" panose="020B0604030504040204" pitchFamily="34" charset="-120"/>
            </a:endParaRPr>
          </a:p>
          <a:p>
            <a:pPr algn="just"/>
            <a:r>
              <a:rPr lang="zh-TW" altLang="en-US" sz="2000" dirty="0">
                <a:latin typeface="微軟正黑體" panose="020B0604030504040204" pitchFamily="34" charset="-120"/>
                <a:ea typeface="微軟正黑體" panose="020B0604030504040204" pitchFamily="34" charset="-120"/>
              </a:rPr>
              <a:t>我們亦可以藉由此種模型建立的過程，來學習如何從文字對話中，從中模擬及學習人的學習歷程，未來可以應用在教育層面以及培訓人員等等的教學當中。</a:t>
            </a:r>
            <a:endParaRPr lang="zh-TW" altLang="en-US" sz="20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CBEC735E-60AB-44DC-B0A8-DC8AF5BACA8B}" type="slidenum">
              <a:rPr lang="zh-TW" altLang="en-US" smtClean="0"/>
              <a:t>22</a:t>
            </a:fld>
            <a:endParaRPr lang="zh-TW" altLang="en-US"/>
          </a:p>
        </p:txBody>
      </p:sp>
    </p:spTree>
    <p:extLst>
      <p:ext uri="{BB962C8B-B14F-4D97-AF65-F5344CB8AC3E}">
        <p14:creationId xmlns:p14="http://schemas.microsoft.com/office/powerpoint/2010/main" val="2256840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0716CA-B0A4-B843-8A6D-7D69BCED55C5}"/>
              </a:ext>
            </a:extLst>
          </p:cNvPr>
          <p:cNvSpPr>
            <a:spLocks noGrp="1"/>
          </p:cNvSpPr>
          <p:nvPr>
            <p:ph type="title"/>
          </p:nvPr>
        </p:nvSpPr>
        <p:spPr/>
        <p:txBody>
          <a:bodyPr/>
          <a:lstStyle/>
          <a:p>
            <a:r>
              <a:rPr kumimoji="1" lang="zh-TW" altLang="en-US" dirty="0">
                <a:solidFill>
                  <a:schemeClr val="accent3"/>
                </a:solidFill>
                <a:latin typeface="微軟正黑體" panose="020B0604030504040204" pitchFamily="34" charset="-120"/>
                <a:ea typeface="微軟正黑體" panose="020B0604030504040204" pitchFamily="34" charset="-120"/>
              </a:rPr>
              <a:t>架</a:t>
            </a:r>
            <a:r>
              <a:rPr kumimoji="1" lang="zh-TW" altLang="en-US" dirty="0">
                <a:latin typeface="微軟正黑體" panose="020B0604030504040204" pitchFamily="34" charset="-120"/>
                <a:ea typeface="微軟正黑體" panose="020B0604030504040204" pitchFamily="34" charset="-120"/>
              </a:rPr>
              <a:t>構</a:t>
            </a:r>
          </a:p>
        </p:txBody>
      </p:sp>
      <p:sp>
        <p:nvSpPr>
          <p:cNvPr id="4" name="投影片編號版面配置區 3">
            <a:extLst>
              <a:ext uri="{FF2B5EF4-FFF2-40B4-BE49-F238E27FC236}">
                <a16:creationId xmlns:a16="http://schemas.microsoft.com/office/drawing/2014/main" id="{83CDB47F-400E-9540-BA2A-C03C9DD49007}"/>
              </a:ext>
            </a:extLst>
          </p:cNvPr>
          <p:cNvSpPr>
            <a:spLocks noGrp="1"/>
          </p:cNvSpPr>
          <p:nvPr>
            <p:ph type="sldNum" sz="quarter" idx="11"/>
          </p:nvPr>
        </p:nvSpPr>
        <p:spPr/>
        <p:txBody>
          <a:bodyPr/>
          <a:lstStyle/>
          <a:p>
            <a:fld id="{27CB87ED-CE54-4A81-84E3-F65697A29D35}" type="slidenum">
              <a:rPr lang="ja-JP" altLang="en-US" smtClean="0"/>
              <a:pPr/>
              <a:t>23</a:t>
            </a:fld>
            <a:endParaRPr lang="ja-JP" altLang="en-US" dirty="0"/>
          </a:p>
        </p:txBody>
      </p:sp>
      <p:grpSp>
        <p:nvGrpSpPr>
          <p:cNvPr id="126" name="群組 125">
            <a:extLst>
              <a:ext uri="{FF2B5EF4-FFF2-40B4-BE49-F238E27FC236}">
                <a16:creationId xmlns:a16="http://schemas.microsoft.com/office/drawing/2014/main" id="{6E328303-956A-7645-9C8F-85ACD83F09B0}"/>
              </a:ext>
            </a:extLst>
          </p:cNvPr>
          <p:cNvGrpSpPr/>
          <p:nvPr/>
        </p:nvGrpSpPr>
        <p:grpSpPr>
          <a:xfrm>
            <a:off x="756905" y="2036846"/>
            <a:ext cx="4919161" cy="3534261"/>
            <a:chOff x="1188400" y="3055268"/>
            <a:chExt cx="7378742" cy="5301392"/>
          </a:xfrm>
        </p:grpSpPr>
        <p:sp>
          <p:nvSpPr>
            <p:cNvPr id="93" name="左中括弧 92">
              <a:extLst>
                <a:ext uri="{FF2B5EF4-FFF2-40B4-BE49-F238E27FC236}">
                  <a16:creationId xmlns:a16="http://schemas.microsoft.com/office/drawing/2014/main" id="{D3B8CC27-AB3C-AB46-9350-6F08ACF07345}"/>
                </a:ext>
              </a:extLst>
            </p:cNvPr>
            <p:cNvSpPr/>
            <p:nvPr/>
          </p:nvSpPr>
          <p:spPr>
            <a:xfrm rot="16200000">
              <a:off x="2305593" y="4629776"/>
              <a:ext cx="4766985" cy="2686783"/>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200"/>
            </a:p>
          </p:txBody>
        </p:sp>
        <p:sp>
          <p:nvSpPr>
            <p:cNvPr id="94" name="圓角矩形 93">
              <a:extLst>
                <a:ext uri="{FF2B5EF4-FFF2-40B4-BE49-F238E27FC236}">
                  <a16:creationId xmlns:a16="http://schemas.microsoft.com/office/drawing/2014/main" id="{49380292-A471-644F-9CD9-DBD47A9855AF}"/>
                </a:ext>
              </a:extLst>
            </p:cNvPr>
            <p:cNvSpPr/>
            <p:nvPr/>
          </p:nvSpPr>
          <p:spPr>
            <a:xfrm>
              <a:off x="3516678" y="7667819"/>
              <a:ext cx="2341548" cy="525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Event 1</a:t>
              </a:r>
            </a:p>
          </p:txBody>
        </p:sp>
        <p:sp>
          <p:nvSpPr>
            <p:cNvPr id="95" name="圓角矩形 94">
              <a:extLst>
                <a:ext uri="{FF2B5EF4-FFF2-40B4-BE49-F238E27FC236}">
                  <a16:creationId xmlns:a16="http://schemas.microsoft.com/office/drawing/2014/main" id="{F4CD071F-07D1-ED41-81E0-7E470B6C9AA1}"/>
                </a:ext>
              </a:extLst>
            </p:cNvPr>
            <p:cNvSpPr/>
            <p:nvPr/>
          </p:nvSpPr>
          <p:spPr>
            <a:xfrm>
              <a:off x="3511230" y="7078286"/>
              <a:ext cx="2341548" cy="525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Event 2</a:t>
              </a:r>
            </a:p>
          </p:txBody>
        </p:sp>
        <p:sp>
          <p:nvSpPr>
            <p:cNvPr id="96" name="圓角矩形 95">
              <a:extLst>
                <a:ext uri="{FF2B5EF4-FFF2-40B4-BE49-F238E27FC236}">
                  <a16:creationId xmlns:a16="http://schemas.microsoft.com/office/drawing/2014/main" id="{B0D0CB41-1511-6140-9BAB-AF9A859573D4}"/>
                </a:ext>
              </a:extLst>
            </p:cNvPr>
            <p:cNvSpPr/>
            <p:nvPr/>
          </p:nvSpPr>
          <p:spPr>
            <a:xfrm>
              <a:off x="3521020" y="6488753"/>
              <a:ext cx="2341548" cy="525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Event 3</a:t>
              </a:r>
            </a:p>
          </p:txBody>
        </p:sp>
        <p:sp>
          <p:nvSpPr>
            <p:cNvPr id="97" name="圓角矩形 96">
              <a:extLst>
                <a:ext uri="{FF2B5EF4-FFF2-40B4-BE49-F238E27FC236}">
                  <a16:creationId xmlns:a16="http://schemas.microsoft.com/office/drawing/2014/main" id="{36DEF437-92CA-BE4A-9A7B-F84846160C84}"/>
                </a:ext>
              </a:extLst>
            </p:cNvPr>
            <p:cNvSpPr/>
            <p:nvPr/>
          </p:nvSpPr>
          <p:spPr>
            <a:xfrm>
              <a:off x="3511207" y="5899220"/>
              <a:ext cx="2341548" cy="525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Event 4</a:t>
              </a:r>
            </a:p>
          </p:txBody>
        </p:sp>
        <p:sp>
          <p:nvSpPr>
            <p:cNvPr id="98" name="圓角矩形 97">
              <a:extLst>
                <a:ext uri="{FF2B5EF4-FFF2-40B4-BE49-F238E27FC236}">
                  <a16:creationId xmlns:a16="http://schemas.microsoft.com/office/drawing/2014/main" id="{63DE9AC1-0C4C-F540-BE56-F0DC6AFCB8F8}"/>
                </a:ext>
              </a:extLst>
            </p:cNvPr>
            <p:cNvSpPr/>
            <p:nvPr/>
          </p:nvSpPr>
          <p:spPr>
            <a:xfrm>
              <a:off x="3520997" y="5309687"/>
              <a:ext cx="2341548" cy="525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Event 5</a:t>
              </a:r>
            </a:p>
          </p:txBody>
        </p:sp>
        <p:sp>
          <p:nvSpPr>
            <p:cNvPr id="99" name="圓角矩形 98">
              <a:extLst>
                <a:ext uri="{FF2B5EF4-FFF2-40B4-BE49-F238E27FC236}">
                  <a16:creationId xmlns:a16="http://schemas.microsoft.com/office/drawing/2014/main" id="{5CEB4C10-1E72-8B48-B65F-9F9044DF3E1B}"/>
                </a:ext>
              </a:extLst>
            </p:cNvPr>
            <p:cNvSpPr/>
            <p:nvPr/>
          </p:nvSpPr>
          <p:spPr>
            <a:xfrm>
              <a:off x="3511994" y="4720795"/>
              <a:ext cx="2341548" cy="525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Event 6</a:t>
              </a:r>
            </a:p>
          </p:txBody>
        </p:sp>
        <p:sp>
          <p:nvSpPr>
            <p:cNvPr id="100" name="圓角矩形 99">
              <a:extLst>
                <a:ext uri="{FF2B5EF4-FFF2-40B4-BE49-F238E27FC236}">
                  <a16:creationId xmlns:a16="http://schemas.microsoft.com/office/drawing/2014/main" id="{BA973EEC-19F2-F344-9389-FE9CA62810D8}"/>
                </a:ext>
              </a:extLst>
            </p:cNvPr>
            <p:cNvSpPr/>
            <p:nvPr/>
          </p:nvSpPr>
          <p:spPr>
            <a:xfrm>
              <a:off x="3521784" y="4131262"/>
              <a:ext cx="2341548" cy="525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Event 7</a:t>
              </a:r>
            </a:p>
          </p:txBody>
        </p:sp>
        <p:grpSp>
          <p:nvGrpSpPr>
            <p:cNvPr id="101" name="群組 100">
              <a:extLst>
                <a:ext uri="{FF2B5EF4-FFF2-40B4-BE49-F238E27FC236}">
                  <a16:creationId xmlns:a16="http://schemas.microsoft.com/office/drawing/2014/main" id="{BAAECAC6-3865-E340-AC09-64E77961EA97}"/>
                </a:ext>
              </a:extLst>
            </p:cNvPr>
            <p:cNvGrpSpPr/>
            <p:nvPr/>
          </p:nvGrpSpPr>
          <p:grpSpPr>
            <a:xfrm>
              <a:off x="2302446" y="4292766"/>
              <a:ext cx="955081" cy="3978162"/>
              <a:chOff x="2375763" y="3749530"/>
              <a:chExt cx="578321" cy="2408857"/>
            </a:xfrm>
          </p:grpSpPr>
          <p:sp>
            <p:nvSpPr>
              <p:cNvPr id="116" name="文字方塊 115">
                <a:extLst>
                  <a:ext uri="{FF2B5EF4-FFF2-40B4-BE49-F238E27FC236}">
                    <a16:creationId xmlns:a16="http://schemas.microsoft.com/office/drawing/2014/main" id="{AA07BAD0-B4C0-8F48-A34C-E4EAFDEB14D4}"/>
                  </a:ext>
                </a:extLst>
              </p:cNvPr>
              <p:cNvSpPr txBox="1"/>
              <p:nvPr/>
            </p:nvSpPr>
            <p:spPr>
              <a:xfrm>
                <a:off x="2389218" y="5888215"/>
                <a:ext cx="564866" cy="270172"/>
              </a:xfrm>
              <a:prstGeom prst="rect">
                <a:avLst/>
              </a:prstGeom>
              <a:noFill/>
            </p:spPr>
            <p:txBody>
              <a:bodyPr wrap="square" rtlCol="0">
                <a:spAutoFit/>
              </a:bodyPr>
              <a:lstStyle/>
              <a:p>
                <a:r>
                  <a:rPr lang="zh-TW" altLang="en-US" sz="1333" dirty="0">
                    <a:solidFill>
                      <a:srgbClr val="FF0000"/>
                    </a:solidFill>
                  </a:rPr>
                  <a:t>Ｗ</a:t>
                </a:r>
                <a:r>
                  <a:rPr lang="en-US" altLang="zh-TW" sz="1333" baseline="-25000" dirty="0">
                    <a:solidFill>
                      <a:srgbClr val="FF0000"/>
                    </a:solidFill>
                  </a:rPr>
                  <a:t>1</a:t>
                </a:r>
                <a:endParaRPr lang="zh-TW" altLang="en-US" sz="1333" dirty="0">
                  <a:solidFill>
                    <a:srgbClr val="FF0000"/>
                  </a:solidFill>
                </a:endParaRPr>
              </a:p>
            </p:txBody>
          </p:sp>
          <p:sp>
            <p:nvSpPr>
              <p:cNvPr id="117" name="文字方塊 116">
                <a:extLst>
                  <a:ext uri="{FF2B5EF4-FFF2-40B4-BE49-F238E27FC236}">
                    <a16:creationId xmlns:a16="http://schemas.microsoft.com/office/drawing/2014/main" id="{DF079904-0A36-AC42-BF10-83CC77B9B238}"/>
                  </a:ext>
                </a:extLst>
              </p:cNvPr>
              <p:cNvSpPr txBox="1"/>
              <p:nvPr/>
            </p:nvSpPr>
            <p:spPr>
              <a:xfrm>
                <a:off x="2382620" y="5174267"/>
                <a:ext cx="564866" cy="270172"/>
              </a:xfrm>
              <a:prstGeom prst="rect">
                <a:avLst/>
              </a:prstGeom>
              <a:noFill/>
            </p:spPr>
            <p:txBody>
              <a:bodyPr wrap="square" rtlCol="0">
                <a:spAutoFit/>
              </a:bodyPr>
              <a:lstStyle/>
              <a:p>
                <a:r>
                  <a:rPr lang="zh-TW" altLang="en-US" sz="1333" dirty="0">
                    <a:solidFill>
                      <a:srgbClr val="FF0000"/>
                    </a:solidFill>
                  </a:rPr>
                  <a:t>Ｗ</a:t>
                </a:r>
                <a:r>
                  <a:rPr lang="en-US" altLang="zh-TW" sz="1333" baseline="-25000" dirty="0">
                    <a:solidFill>
                      <a:srgbClr val="FF0000"/>
                    </a:solidFill>
                  </a:rPr>
                  <a:t>3</a:t>
                </a:r>
                <a:endParaRPr lang="zh-TW" altLang="en-US" sz="1333" dirty="0">
                  <a:solidFill>
                    <a:srgbClr val="FF0000"/>
                  </a:solidFill>
                </a:endParaRPr>
              </a:p>
            </p:txBody>
          </p:sp>
          <p:sp>
            <p:nvSpPr>
              <p:cNvPr id="118" name="文字方塊 117">
                <a:extLst>
                  <a:ext uri="{FF2B5EF4-FFF2-40B4-BE49-F238E27FC236}">
                    <a16:creationId xmlns:a16="http://schemas.microsoft.com/office/drawing/2014/main" id="{3792B966-D004-F14C-94D7-0FE563272958}"/>
                  </a:ext>
                </a:extLst>
              </p:cNvPr>
              <p:cNvSpPr txBox="1"/>
              <p:nvPr/>
            </p:nvSpPr>
            <p:spPr>
              <a:xfrm>
                <a:off x="2382620" y="5530241"/>
                <a:ext cx="564866" cy="270172"/>
              </a:xfrm>
              <a:prstGeom prst="rect">
                <a:avLst/>
              </a:prstGeom>
              <a:noFill/>
            </p:spPr>
            <p:txBody>
              <a:bodyPr wrap="square" rtlCol="0">
                <a:spAutoFit/>
              </a:bodyPr>
              <a:lstStyle/>
              <a:p>
                <a:r>
                  <a:rPr lang="zh-TW" altLang="en-US" sz="1333" dirty="0">
                    <a:solidFill>
                      <a:srgbClr val="FF0000"/>
                    </a:solidFill>
                  </a:rPr>
                  <a:t>Ｗ</a:t>
                </a:r>
                <a:r>
                  <a:rPr lang="en-US" altLang="zh-TW" sz="1333" baseline="-25000" dirty="0">
                    <a:solidFill>
                      <a:srgbClr val="FF0000"/>
                    </a:solidFill>
                  </a:rPr>
                  <a:t>2</a:t>
                </a:r>
                <a:endParaRPr lang="zh-TW" altLang="en-US" sz="1333" baseline="-25000" dirty="0">
                  <a:solidFill>
                    <a:srgbClr val="FF0000"/>
                  </a:solidFill>
                </a:endParaRPr>
              </a:p>
            </p:txBody>
          </p:sp>
          <p:sp>
            <p:nvSpPr>
              <p:cNvPr id="119" name="文字方塊 118">
                <a:extLst>
                  <a:ext uri="{FF2B5EF4-FFF2-40B4-BE49-F238E27FC236}">
                    <a16:creationId xmlns:a16="http://schemas.microsoft.com/office/drawing/2014/main" id="{7DBE8248-45D1-474C-8A9A-21CC16D48F27}"/>
                  </a:ext>
                </a:extLst>
              </p:cNvPr>
              <p:cNvSpPr txBox="1"/>
              <p:nvPr/>
            </p:nvSpPr>
            <p:spPr>
              <a:xfrm>
                <a:off x="2375763" y="4460319"/>
                <a:ext cx="564866" cy="270172"/>
              </a:xfrm>
              <a:prstGeom prst="rect">
                <a:avLst/>
              </a:prstGeom>
              <a:noFill/>
            </p:spPr>
            <p:txBody>
              <a:bodyPr wrap="square" rtlCol="0">
                <a:spAutoFit/>
              </a:bodyPr>
              <a:lstStyle/>
              <a:p>
                <a:r>
                  <a:rPr lang="zh-TW" altLang="en-US" sz="1333" dirty="0">
                    <a:solidFill>
                      <a:srgbClr val="FF0000"/>
                    </a:solidFill>
                  </a:rPr>
                  <a:t>Ｗ</a:t>
                </a:r>
                <a:r>
                  <a:rPr lang="en-US" altLang="zh-TW" sz="1333" baseline="-25000" dirty="0">
                    <a:solidFill>
                      <a:srgbClr val="FF0000"/>
                    </a:solidFill>
                  </a:rPr>
                  <a:t>5</a:t>
                </a:r>
                <a:endParaRPr lang="zh-TW" altLang="en-US" sz="1333" dirty="0">
                  <a:solidFill>
                    <a:srgbClr val="FF0000"/>
                  </a:solidFill>
                </a:endParaRPr>
              </a:p>
            </p:txBody>
          </p:sp>
          <p:sp>
            <p:nvSpPr>
              <p:cNvPr id="120" name="文字方塊 119">
                <a:extLst>
                  <a:ext uri="{FF2B5EF4-FFF2-40B4-BE49-F238E27FC236}">
                    <a16:creationId xmlns:a16="http://schemas.microsoft.com/office/drawing/2014/main" id="{69015115-187B-184F-AF40-01A4775D7F03}"/>
                  </a:ext>
                </a:extLst>
              </p:cNvPr>
              <p:cNvSpPr txBox="1"/>
              <p:nvPr/>
            </p:nvSpPr>
            <p:spPr>
              <a:xfrm>
                <a:off x="2375763" y="4816293"/>
                <a:ext cx="564866" cy="270172"/>
              </a:xfrm>
              <a:prstGeom prst="rect">
                <a:avLst/>
              </a:prstGeom>
              <a:noFill/>
            </p:spPr>
            <p:txBody>
              <a:bodyPr wrap="square" rtlCol="0">
                <a:spAutoFit/>
              </a:bodyPr>
              <a:lstStyle/>
              <a:p>
                <a:r>
                  <a:rPr lang="zh-TW" altLang="en-US" sz="1333" dirty="0">
                    <a:solidFill>
                      <a:srgbClr val="FF0000"/>
                    </a:solidFill>
                  </a:rPr>
                  <a:t>Ｗ</a:t>
                </a:r>
                <a:r>
                  <a:rPr lang="en-US" altLang="zh-TW" sz="1333" baseline="-25000" dirty="0">
                    <a:solidFill>
                      <a:srgbClr val="FF0000"/>
                    </a:solidFill>
                  </a:rPr>
                  <a:t>4</a:t>
                </a:r>
                <a:endParaRPr lang="zh-TW" altLang="en-US" sz="1333" dirty="0">
                  <a:solidFill>
                    <a:srgbClr val="FF0000"/>
                  </a:solidFill>
                </a:endParaRPr>
              </a:p>
            </p:txBody>
          </p:sp>
          <p:sp>
            <p:nvSpPr>
              <p:cNvPr id="121" name="文字方塊 120">
                <a:extLst>
                  <a:ext uri="{FF2B5EF4-FFF2-40B4-BE49-F238E27FC236}">
                    <a16:creationId xmlns:a16="http://schemas.microsoft.com/office/drawing/2014/main" id="{DF4F5770-73F1-AF48-AB14-3DEB2B664D9E}"/>
                  </a:ext>
                </a:extLst>
              </p:cNvPr>
              <p:cNvSpPr txBox="1"/>
              <p:nvPr/>
            </p:nvSpPr>
            <p:spPr>
              <a:xfrm>
                <a:off x="2389218" y="4103733"/>
                <a:ext cx="564866" cy="270172"/>
              </a:xfrm>
              <a:prstGeom prst="rect">
                <a:avLst/>
              </a:prstGeom>
              <a:noFill/>
            </p:spPr>
            <p:txBody>
              <a:bodyPr wrap="square" rtlCol="0">
                <a:spAutoFit/>
              </a:bodyPr>
              <a:lstStyle/>
              <a:p>
                <a:r>
                  <a:rPr lang="zh-TW" altLang="en-US" sz="1333" dirty="0">
                    <a:solidFill>
                      <a:srgbClr val="FF0000"/>
                    </a:solidFill>
                  </a:rPr>
                  <a:t>Ｗ</a:t>
                </a:r>
                <a:r>
                  <a:rPr lang="en-US" altLang="zh-TW" sz="1333" baseline="-25000" dirty="0">
                    <a:solidFill>
                      <a:srgbClr val="FF0000"/>
                    </a:solidFill>
                  </a:rPr>
                  <a:t>6</a:t>
                </a:r>
                <a:endParaRPr lang="zh-TW" altLang="en-US" sz="1333" dirty="0">
                  <a:solidFill>
                    <a:srgbClr val="FF0000"/>
                  </a:solidFill>
                </a:endParaRPr>
              </a:p>
            </p:txBody>
          </p:sp>
          <p:sp>
            <p:nvSpPr>
              <p:cNvPr id="122" name="文字方塊 121">
                <a:extLst>
                  <a:ext uri="{FF2B5EF4-FFF2-40B4-BE49-F238E27FC236}">
                    <a16:creationId xmlns:a16="http://schemas.microsoft.com/office/drawing/2014/main" id="{0A642BC6-E98F-7D4B-9DDA-E201ED17BFEC}"/>
                  </a:ext>
                </a:extLst>
              </p:cNvPr>
              <p:cNvSpPr txBox="1"/>
              <p:nvPr/>
            </p:nvSpPr>
            <p:spPr>
              <a:xfrm>
                <a:off x="2375763" y="3749530"/>
                <a:ext cx="564866" cy="270172"/>
              </a:xfrm>
              <a:prstGeom prst="rect">
                <a:avLst/>
              </a:prstGeom>
              <a:noFill/>
            </p:spPr>
            <p:txBody>
              <a:bodyPr wrap="square" rtlCol="0">
                <a:spAutoFit/>
              </a:bodyPr>
              <a:lstStyle/>
              <a:p>
                <a:r>
                  <a:rPr lang="zh-TW" altLang="en-US" sz="1333" dirty="0">
                    <a:solidFill>
                      <a:srgbClr val="FF0000"/>
                    </a:solidFill>
                  </a:rPr>
                  <a:t>Ｗ</a:t>
                </a:r>
                <a:r>
                  <a:rPr lang="en-US" altLang="zh-TW" sz="1333" baseline="-25000" dirty="0">
                    <a:solidFill>
                      <a:srgbClr val="FF0000"/>
                    </a:solidFill>
                  </a:rPr>
                  <a:t>7</a:t>
                </a:r>
                <a:endParaRPr lang="zh-TW" altLang="en-US" sz="1333" dirty="0">
                  <a:solidFill>
                    <a:srgbClr val="FF0000"/>
                  </a:solidFill>
                </a:endParaRPr>
              </a:p>
            </p:txBody>
          </p:sp>
        </p:grpSp>
        <p:grpSp>
          <p:nvGrpSpPr>
            <p:cNvPr id="102" name="群組 101">
              <a:extLst>
                <a:ext uri="{FF2B5EF4-FFF2-40B4-BE49-F238E27FC236}">
                  <a16:creationId xmlns:a16="http://schemas.microsoft.com/office/drawing/2014/main" id="{75DCAF73-F979-9C4A-BE85-B7110751B6BE}"/>
                </a:ext>
              </a:extLst>
            </p:cNvPr>
            <p:cNvGrpSpPr/>
            <p:nvPr/>
          </p:nvGrpSpPr>
          <p:grpSpPr>
            <a:xfrm>
              <a:off x="1188400" y="6230535"/>
              <a:ext cx="5599089" cy="446181"/>
              <a:chOff x="1917696" y="4719330"/>
              <a:chExt cx="3390361" cy="270171"/>
            </a:xfrm>
          </p:grpSpPr>
          <p:cxnSp>
            <p:nvCxnSpPr>
              <p:cNvPr id="114" name="直線接點 113">
                <a:extLst>
                  <a:ext uri="{FF2B5EF4-FFF2-40B4-BE49-F238E27FC236}">
                    <a16:creationId xmlns:a16="http://schemas.microsoft.com/office/drawing/2014/main" id="{73B71269-3CCF-2744-B2CB-D352AFE1714A}"/>
                  </a:ext>
                </a:extLst>
              </p:cNvPr>
              <p:cNvCxnSpPr/>
              <p:nvPr/>
            </p:nvCxnSpPr>
            <p:spPr>
              <a:xfrm>
                <a:off x="2771011" y="4851941"/>
                <a:ext cx="2537046" cy="0"/>
              </a:xfrm>
              <a:prstGeom prst="line">
                <a:avLst/>
              </a:prstGeom>
              <a:ln/>
            </p:spPr>
            <p:style>
              <a:lnRef idx="1">
                <a:schemeClr val="accent2"/>
              </a:lnRef>
              <a:fillRef idx="0">
                <a:schemeClr val="accent2"/>
              </a:fillRef>
              <a:effectRef idx="0">
                <a:schemeClr val="accent2"/>
              </a:effectRef>
              <a:fontRef idx="minor">
                <a:schemeClr val="tx1"/>
              </a:fontRef>
            </p:style>
          </p:cxnSp>
          <p:sp>
            <p:nvSpPr>
              <p:cNvPr id="115" name="文字方塊 114">
                <a:extLst>
                  <a:ext uri="{FF2B5EF4-FFF2-40B4-BE49-F238E27FC236}">
                    <a16:creationId xmlns:a16="http://schemas.microsoft.com/office/drawing/2014/main" id="{91AE3913-0CCE-5746-A045-DDA992D95F41}"/>
                  </a:ext>
                </a:extLst>
              </p:cNvPr>
              <p:cNvSpPr txBox="1"/>
              <p:nvPr/>
            </p:nvSpPr>
            <p:spPr>
              <a:xfrm>
                <a:off x="1917696" y="4719330"/>
                <a:ext cx="1147880" cy="270171"/>
              </a:xfrm>
              <a:prstGeom prst="rect">
                <a:avLst/>
              </a:prstGeom>
              <a:noFill/>
            </p:spPr>
            <p:txBody>
              <a:bodyPr wrap="square" rtlCol="0">
                <a:spAutoFit/>
              </a:bodyPr>
              <a:lstStyle/>
              <a:p>
                <a:r>
                  <a:rPr kumimoji="1" lang="en-US" altLang="zh-TW" sz="1333" dirty="0">
                    <a:solidFill>
                      <a:schemeClr val="accent2"/>
                    </a:solidFill>
                  </a:rPr>
                  <a:t>Split point</a:t>
                </a:r>
                <a:endParaRPr kumimoji="1" lang="zh-TW" altLang="en-US" sz="1333" dirty="0">
                  <a:solidFill>
                    <a:schemeClr val="accent2"/>
                  </a:solidFill>
                </a:endParaRPr>
              </a:p>
            </p:txBody>
          </p:sp>
        </p:grpSp>
        <p:cxnSp>
          <p:nvCxnSpPr>
            <p:cNvPr id="104" name="直線箭頭接點 103">
              <a:extLst>
                <a:ext uri="{FF2B5EF4-FFF2-40B4-BE49-F238E27FC236}">
                  <a16:creationId xmlns:a16="http://schemas.microsoft.com/office/drawing/2014/main" id="{5699A52D-6CC7-4648-8BE7-6BABD729A71F}"/>
                </a:ext>
              </a:extLst>
            </p:cNvPr>
            <p:cNvCxnSpPr>
              <a:cxnSpLocks/>
            </p:cNvCxnSpPr>
            <p:nvPr/>
          </p:nvCxnSpPr>
          <p:spPr>
            <a:xfrm flipH="1">
              <a:off x="2899820" y="5017651"/>
              <a:ext cx="621963" cy="4575"/>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5" name="直線箭頭接點 104">
              <a:extLst>
                <a:ext uri="{FF2B5EF4-FFF2-40B4-BE49-F238E27FC236}">
                  <a16:creationId xmlns:a16="http://schemas.microsoft.com/office/drawing/2014/main" id="{63F6B11D-C433-A846-8396-4941959FA3D6}"/>
                </a:ext>
              </a:extLst>
            </p:cNvPr>
            <p:cNvCxnSpPr>
              <a:cxnSpLocks/>
            </p:cNvCxnSpPr>
            <p:nvPr/>
          </p:nvCxnSpPr>
          <p:spPr>
            <a:xfrm flipH="1">
              <a:off x="2880166" y="5590354"/>
              <a:ext cx="621963" cy="4575"/>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6" name="直線箭頭接點 105">
              <a:extLst>
                <a:ext uri="{FF2B5EF4-FFF2-40B4-BE49-F238E27FC236}">
                  <a16:creationId xmlns:a16="http://schemas.microsoft.com/office/drawing/2014/main" id="{B1B88A20-3AAF-DF4A-A21F-BFB0DB00A732}"/>
                </a:ext>
              </a:extLst>
            </p:cNvPr>
            <p:cNvCxnSpPr>
              <a:cxnSpLocks/>
            </p:cNvCxnSpPr>
            <p:nvPr/>
          </p:nvCxnSpPr>
          <p:spPr>
            <a:xfrm flipH="1">
              <a:off x="2894733" y="6155275"/>
              <a:ext cx="621963" cy="4575"/>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7" name="直線箭頭接點 106">
              <a:extLst>
                <a:ext uri="{FF2B5EF4-FFF2-40B4-BE49-F238E27FC236}">
                  <a16:creationId xmlns:a16="http://schemas.microsoft.com/office/drawing/2014/main" id="{9D28BB8F-FEE4-7F48-9F58-14EF75FB62DB}"/>
                </a:ext>
              </a:extLst>
            </p:cNvPr>
            <p:cNvCxnSpPr>
              <a:cxnSpLocks/>
            </p:cNvCxnSpPr>
            <p:nvPr/>
          </p:nvCxnSpPr>
          <p:spPr>
            <a:xfrm flipH="1">
              <a:off x="2887822" y="6789339"/>
              <a:ext cx="621963" cy="4575"/>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8" name="直線箭頭接點 107">
              <a:extLst>
                <a:ext uri="{FF2B5EF4-FFF2-40B4-BE49-F238E27FC236}">
                  <a16:creationId xmlns:a16="http://schemas.microsoft.com/office/drawing/2014/main" id="{0C9C3F20-A407-D346-BE8E-7D7C9849FA8A}"/>
                </a:ext>
              </a:extLst>
            </p:cNvPr>
            <p:cNvCxnSpPr>
              <a:cxnSpLocks/>
            </p:cNvCxnSpPr>
            <p:nvPr/>
          </p:nvCxnSpPr>
          <p:spPr>
            <a:xfrm flipH="1">
              <a:off x="2894733" y="7333290"/>
              <a:ext cx="621963" cy="4575"/>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9" name="直線箭頭接點 108">
              <a:extLst>
                <a:ext uri="{FF2B5EF4-FFF2-40B4-BE49-F238E27FC236}">
                  <a16:creationId xmlns:a16="http://schemas.microsoft.com/office/drawing/2014/main" id="{438AC11D-DC76-DF4B-8A4C-8C18F31CFEC9}"/>
                </a:ext>
              </a:extLst>
            </p:cNvPr>
            <p:cNvCxnSpPr>
              <a:cxnSpLocks/>
            </p:cNvCxnSpPr>
            <p:nvPr/>
          </p:nvCxnSpPr>
          <p:spPr>
            <a:xfrm flipH="1">
              <a:off x="2880164" y="7957210"/>
              <a:ext cx="621963" cy="4575"/>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0" name="右大括弧 109">
              <a:extLst>
                <a:ext uri="{FF2B5EF4-FFF2-40B4-BE49-F238E27FC236}">
                  <a16:creationId xmlns:a16="http://schemas.microsoft.com/office/drawing/2014/main" id="{9E072CC4-02A9-AE48-9C56-C449E18D6AA2}"/>
                </a:ext>
              </a:extLst>
            </p:cNvPr>
            <p:cNvSpPr/>
            <p:nvPr/>
          </p:nvSpPr>
          <p:spPr>
            <a:xfrm>
              <a:off x="6115982" y="4134744"/>
              <a:ext cx="588002" cy="111153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TW" altLang="en-US" sz="1200"/>
            </a:p>
          </p:txBody>
        </p:sp>
        <p:sp>
          <p:nvSpPr>
            <p:cNvPr id="111" name="右大括弧 110">
              <a:extLst>
                <a:ext uri="{FF2B5EF4-FFF2-40B4-BE49-F238E27FC236}">
                  <a16:creationId xmlns:a16="http://schemas.microsoft.com/office/drawing/2014/main" id="{B1ED2A9B-71B7-AF4F-B393-7AC2D96F5FB9}"/>
                </a:ext>
              </a:extLst>
            </p:cNvPr>
            <p:cNvSpPr/>
            <p:nvPr/>
          </p:nvSpPr>
          <p:spPr>
            <a:xfrm>
              <a:off x="6115982" y="6488753"/>
              <a:ext cx="588002" cy="170455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TW" altLang="en-US" sz="1200"/>
            </a:p>
          </p:txBody>
        </p:sp>
        <p:sp>
          <p:nvSpPr>
            <p:cNvPr id="112" name="文字方塊 111">
              <a:extLst>
                <a:ext uri="{FF2B5EF4-FFF2-40B4-BE49-F238E27FC236}">
                  <a16:creationId xmlns:a16="http://schemas.microsoft.com/office/drawing/2014/main" id="{458F55A3-D4CB-744A-8317-65C550D1A7EB}"/>
                </a:ext>
              </a:extLst>
            </p:cNvPr>
            <p:cNvSpPr txBox="1"/>
            <p:nvPr/>
          </p:nvSpPr>
          <p:spPr>
            <a:xfrm>
              <a:off x="6703984" y="4358753"/>
              <a:ext cx="1384772" cy="415499"/>
            </a:xfrm>
            <a:prstGeom prst="rect">
              <a:avLst/>
            </a:prstGeom>
            <a:noFill/>
          </p:spPr>
          <p:txBody>
            <a:bodyPr wrap="square" rtlCol="0">
              <a:spAutoFit/>
            </a:bodyPr>
            <a:lstStyle/>
            <a:p>
              <a:r>
                <a:rPr kumimoji="1" lang="en-US" altLang="zh-TW" sz="1200" dirty="0"/>
                <a:t>B type</a:t>
              </a:r>
              <a:endParaRPr kumimoji="1" lang="zh-TW" altLang="en-US" sz="1200" dirty="0"/>
            </a:p>
          </p:txBody>
        </p:sp>
        <p:sp>
          <p:nvSpPr>
            <p:cNvPr id="113" name="文字方塊 112">
              <a:extLst>
                <a:ext uri="{FF2B5EF4-FFF2-40B4-BE49-F238E27FC236}">
                  <a16:creationId xmlns:a16="http://schemas.microsoft.com/office/drawing/2014/main" id="{0A2D46C0-1A9B-4345-A75A-E617918822AF}"/>
                </a:ext>
              </a:extLst>
            </p:cNvPr>
            <p:cNvSpPr txBox="1"/>
            <p:nvPr/>
          </p:nvSpPr>
          <p:spPr>
            <a:xfrm>
              <a:off x="6703984" y="7014236"/>
              <a:ext cx="1384772" cy="415499"/>
            </a:xfrm>
            <a:prstGeom prst="rect">
              <a:avLst/>
            </a:prstGeom>
            <a:noFill/>
          </p:spPr>
          <p:txBody>
            <a:bodyPr wrap="square" rtlCol="0">
              <a:spAutoFit/>
            </a:bodyPr>
            <a:lstStyle/>
            <a:p>
              <a:r>
                <a:rPr kumimoji="1" lang="en-US" altLang="zh-TW" sz="1200" dirty="0"/>
                <a:t>A type</a:t>
              </a:r>
              <a:endParaRPr kumimoji="1" lang="zh-TW" altLang="en-US" sz="1200" dirty="0"/>
            </a:p>
          </p:txBody>
        </p:sp>
        <p:sp>
          <p:nvSpPr>
            <p:cNvPr id="91" name="圓角矩形 90">
              <a:extLst>
                <a:ext uri="{FF2B5EF4-FFF2-40B4-BE49-F238E27FC236}">
                  <a16:creationId xmlns:a16="http://schemas.microsoft.com/office/drawing/2014/main" id="{F1CDBF2E-1E78-9C41-B5CA-77437506A2B7}"/>
                </a:ext>
              </a:extLst>
            </p:cNvPr>
            <p:cNvSpPr/>
            <p:nvPr/>
          </p:nvSpPr>
          <p:spPr>
            <a:xfrm>
              <a:off x="6225594" y="3055268"/>
              <a:ext cx="2341548" cy="525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New Event</a:t>
              </a:r>
            </a:p>
          </p:txBody>
        </p:sp>
        <p:cxnSp>
          <p:nvCxnSpPr>
            <p:cNvPr id="92" name="肘形接點 91">
              <a:extLst>
                <a:ext uri="{FF2B5EF4-FFF2-40B4-BE49-F238E27FC236}">
                  <a16:creationId xmlns:a16="http://schemas.microsoft.com/office/drawing/2014/main" id="{19ED17B6-FF59-454A-A194-E767B0D42331}"/>
                </a:ext>
              </a:extLst>
            </p:cNvPr>
            <p:cNvCxnSpPr>
              <a:stCxn id="91" idx="1"/>
              <a:endCxn id="100" idx="0"/>
            </p:cNvCxnSpPr>
            <p:nvPr/>
          </p:nvCxnSpPr>
          <p:spPr>
            <a:xfrm rot="10800000" flipV="1">
              <a:off x="4692558" y="3318011"/>
              <a:ext cx="1533036" cy="813251"/>
            </a:xfrm>
            <a:prstGeom prst="bentConnector2">
              <a:avLst/>
            </a:prstGeom>
            <a:ln w="28575">
              <a:solidFill>
                <a:schemeClr val="tx1">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右大括弧 85">
              <a:extLst>
                <a:ext uri="{FF2B5EF4-FFF2-40B4-BE49-F238E27FC236}">
                  <a16:creationId xmlns:a16="http://schemas.microsoft.com/office/drawing/2014/main" id="{34422D8D-18EA-0E45-9AF7-F0AE8DD04538}"/>
                </a:ext>
              </a:extLst>
            </p:cNvPr>
            <p:cNvSpPr/>
            <p:nvPr/>
          </p:nvSpPr>
          <p:spPr>
            <a:xfrm>
              <a:off x="6115983" y="5324825"/>
              <a:ext cx="588002" cy="52804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TW" altLang="en-US" sz="1200"/>
            </a:p>
          </p:txBody>
        </p:sp>
        <p:sp>
          <p:nvSpPr>
            <p:cNvPr id="87" name="文字方塊 86">
              <a:extLst>
                <a:ext uri="{FF2B5EF4-FFF2-40B4-BE49-F238E27FC236}">
                  <a16:creationId xmlns:a16="http://schemas.microsoft.com/office/drawing/2014/main" id="{4CBD8DDE-30C4-2741-B492-6681E8AA3B66}"/>
                </a:ext>
              </a:extLst>
            </p:cNvPr>
            <p:cNvSpPr txBox="1"/>
            <p:nvPr/>
          </p:nvSpPr>
          <p:spPr>
            <a:xfrm>
              <a:off x="6703984" y="5245478"/>
              <a:ext cx="1384772" cy="415499"/>
            </a:xfrm>
            <a:prstGeom prst="rect">
              <a:avLst/>
            </a:prstGeom>
            <a:noFill/>
          </p:spPr>
          <p:txBody>
            <a:bodyPr wrap="square" rtlCol="0">
              <a:spAutoFit/>
            </a:bodyPr>
            <a:lstStyle/>
            <a:p>
              <a:r>
                <a:rPr kumimoji="1" lang="en-US" altLang="zh-TW" sz="1200" dirty="0"/>
                <a:t>A type</a:t>
              </a:r>
              <a:endParaRPr kumimoji="1" lang="zh-TW" altLang="en-US" sz="1200" dirty="0"/>
            </a:p>
          </p:txBody>
        </p:sp>
        <p:sp>
          <p:nvSpPr>
            <p:cNvPr id="88" name="右大括弧 87">
              <a:extLst>
                <a:ext uri="{FF2B5EF4-FFF2-40B4-BE49-F238E27FC236}">
                  <a16:creationId xmlns:a16="http://schemas.microsoft.com/office/drawing/2014/main" id="{B04A0E16-4E94-E14E-9DA9-8B0360DCB87F}"/>
                </a:ext>
              </a:extLst>
            </p:cNvPr>
            <p:cNvSpPr/>
            <p:nvPr/>
          </p:nvSpPr>
          <p:spPr>
            <a:xfrm>
              <a:off x="6121859" y="5898172"/>
              <a:ext cx="588002" cy="52410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TW" altLang="en-US" sz="1200"/>
            </a:p>
          </p:txBody>
        </p:sp>
        <p:sp>
          <p:nvSpPr>
            <p:cNvPr id="89" name="文字方塊 88">
              <a:extLst>
                <a:ext uri="{FF2B5EF4-FFF2-40B4-BE49-F238E27FC236}">
                  <a16:creationId xmlns:a16="http://schemas.microsoft.com/office/drawing/2014/main" id="{D74871A4-ABA2-6D44-BB4C-94CDFF2CAC1A}"/>
                </a:ext>
              </a:extLst>
            </p:cNvPr>
            <p:cNvSpPr txBox="1"/>
            <p:nvPr/>
          </p:nvSpPr>
          <p:spPr>
            <a:xfrm>
              <a:off x="6703983" y="5850304"/>
              <a:ext cx="1384772" cy="415499"/>
            </a:xfrm>
            <a:prstGeom prst="rect">
              <a:avLst/>
            </a:prstGeom>
            <a:noFill/>
          </p:spPr>
          <p:txBody>
            <a:bodyPr wrap="square" rtlCol="0">
              <a:spAutoFit/>
            </a:bodyPr>
            <a:lstStyle/>
            <a:p>
              <a:r>
                <a:rPr kumimoji="1" lang="en-US" altLang="zh-TW" sz="1200" dirty="0"/>
                <a:t>B type</a:t>
              </a:r>
              <a:endParaRPr kumimoji="1" lang="zh-TW" altLang="en-US" sz="1200" dirty="0"/>
            </a:p>
          </p:txBody>
        </p:sp>
        <p:cxnSp>
          <p:nvCxnSpPr>
            <p:cNvPr id="125" name="直線箭頭接點 124">
              <a:extLst>
                <a:ext uri="{FF2B5EF4-FFF2-40B4-BE49-F238E27FC236}">
                  <a16:creationId xmlns:a16="http://schemas.microsoft.com/office/drawing/2014/main" id="{7ACB0CAB-D127-FA49-965A-657123919AD3}"/>
                </a:ext>
              </a:extLst>
            </p:cNvPr>
            <p:cNvCxnSpPr>
              <a:cxnSpLocks/>
            </p:cNvCxnSpPr>
            <p:nvPr/>
          </p:nvCxnSpPr>
          <p:spPr>
            <a:xfrm flipH="1">
              <a:off x="2882503" y="4425929"/>
              <a:ext cx="621963" cy="4575"/>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127" name="群組 126">
            <a:extLst>
              <a:ext uri="{FF2B5EF4-FFF2-40B4-BE49-F238E27FC236}">
                <a16:creationId xmlns:a16="http://schemas.microsoft.com/office/drawing/2014/main" id="{3B3F79E2-8AED-0842-B77C-5413346A5EAE}"/>
              </a:ext>
            </a:extLst>
          </p:cNvPr>
          <p:cNvGrpSpPr/>
          <p:nvPr/>
        </p:nvGrpSpPr>
        <p:grpSpPr>
          <a:xfrm>
            <a:off x="6123736" y="2041920"/>
            <a:ext cx="4926679" cy="3547121"/>
            <a:chOff x="5861670" y="2825114"/>
            <a:chExt cx="4009134" cy="2886505"/>
          </a:xfrm>
        </p:grpSpPr>
        <p:grpSp>
          <p:nvGrpSpPr>
            <p:cNvPr id="128" name="群組 127">
              <a:extLst>
                <a:ext uri="{FF2B5EF4-FFF2-40B4-BE49-F238E27FC236}">
                  <a16:creationId xmlns:a16="http://schemas.microsoft.com/office/drawing/2014/main" id="{81AA22AD-89B3-434E-97C4-9D6D35029EFC}"/>
                </a:ext>
              </a:extLst>
            </p:cNvPr>
            <p:cNvGrpSpPr/>
            <p:nvPr/>
          </p:nvGrpSpPr>
          <p:grpSpPr>
            <a:xfrm>
              <a:off x="6998785" y="2825114"/>
              <a:ext cx="2872019" cy="2886505"/>
              <a:chOff x="7471457" y="2657279"/>
              <a:chExt cx="2872019" cy="2886505"/>
            </a:xfrm>
          </p:grpSpPr>
          <p:sp>
            <p:nvSpPr>
              <p:cNvPr id="133" name="左中括弧 132">
                <a:extLst>
                  <a:ext uri="{FF2B5EF4-FFF2-40B4-BE49-F238E27FC236}">
                    <a16:creationId xmlns:a16="http://schemas.microsoft.com/office/drawing/2014/main" id="{090C21AF-54FB-D94F-B9A9-B6E49CDA8EEC}"/>
                  </a:ext>
                </a:extLst>
              </p:cNvPr>
              <p:cNvSpPr/>
              <p:nvPr/>
            </p:nvSpPr>
            <p:spPr>
              <a:xfrm rot="16200000">
                <a:off x="6841655" y="3287081"/>
                <a:ext cx="2886505" cy="1626901"/>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200"/>
              </a:p>
            </p:txBody>
          </p:sp>
          <p:sp>
            <p:nvSpPr>
              <p:cNvPr id="134" name="圓角矩形 133">
                <a:extLst>
                  <a:ext uri="{FF2B5EF4-FFF2-40B4-BE49-F238E27FC236}">
                    <a16:creationId xmlns:a16="http://schemas.microsoft.com/office/drawing/2014/main" id="{5E3C0730-F967-CE49-A59D-078C5CDFA1D1}"/>
                  </a:ext>
                </a:extLst>
              </p:cNvPr>
              <p:cNvSpPr/>
              <p:nvPr/>
            </p:nvSpPr>
            <p:spPr>
              <a:xfrm>
                <a:off x="7574991" y="5126677"/>
                <a:ext cx="1417854" cy="318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Event 1</a:t>
                </a:r>
              </a:p>
            </p:txBody>
          </p:sp>
          <p:sp>
            <p:nvSpPr>
              <p:cNvPr id="135" name="圓角矩形 134">
                <a:extLst>
                  <a:ext uri="{FF2B5EF4-FFF2-40B4-BE49-F238E27FC236}">
                    <a16:creationId xmlns:a16="http://schemas.microsoft.com/office/drawing/2014/main" id="{1C2F1C6D-4E96-434C-B3A8-2693DA6D4EA2}"/>
                  </a:ext>
                </a:extLst>
              </p:cNvPr>
              <p:cNvSpPr/>
              <p:nvPr/>
            </p:nvSpPr>
            <p:spPr>
              <a:xfrm>
                <a:off x="7571692" y="4769703"/>
                <a:ext cx="1417854" cy="318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Event 2</a:t>
                </a:r>
              </a:p>
            </p:txBody>
          </p:sp>
          <p:sp>
            <p:nvSpPr>
              <p:cNvPr id="136" name="圓角矩形 135">
                <a:extLst>
                  <a:ext uri="{FF2B5EF4-FFF2-40B4-BE49-F238E27FC236}">
                    <a16:creationId xmlns:a16="http://schemas.microsoft.com/office/drawing/2014/main" id="{19CD5157-7FC0-7C4B-8496-828ED1C6D407}"/>
                  </a:ext>
                </a:extLst>
              </p:cNvPr>
              <p:cNvSpPr/>
              <p:nvPr/>
            </p:nvSpPr>
            <p:spPr>
              <a:xfrm>
                <a:off x="7577620" y="4412729"/>
                <a:ext cx="1417854" cy="318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Event 3</a:t>
                </a:r>
              </a:p>
            </p:txBody>
          </p:sp>
          <p:sp>
            <p:nvSpPr>
              <p:cNvPr id="137" name="圓角矩形 136">
                <a:extLst>
                  <a:ext uri="{FF2B5EF4-FFF2-40B4-BE49-F238E27FC236}">
                    <a16:creationId xmlns:a16="http://schemas.microsoft.com/office/drawing/2014/main" id="{2A47D4D0-8138-1045-AA66-C2184DF3C449}"/>
                  </a:ext>
                </a:extLst>
              </p:cNvPr>
              <p:cNvSpPr/>
              <p:nvPr/>
            </p:nvSpPr>
            <p:spPr>
              <a:xfrm>
                <a:off x="7571678" y="4055755"/>
                <a:ext cx="1417854" cy="318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Event 4</a:t>
                </a:r>
              </a:p>
            </p:txBody>
          </p:sp>
          <p:sp>
            <p:nvSpPr>
              <p:cNvPr id="138" name="圓角矩形 137">
                <a:extLst>
                  <a:ext uri="{FF2B5EF4-FFF2-40B4-BE49-F238E27FC236}">
                    <a16:creationId xmlns:a16="http://schemas.microsoft.com/office/drawing/2014/main" id="{0585FE24-F34C-CC41-93AC-5E5BAC3CEB0B}"/>
                  </a:ext>
                </a:extLst>
              </p:cNvPr>
              <p:cNvSpPr/>
              <p:nvPr/>
            </p:nvSpPr>
            <p:spPr>
              <a:xfrm>
                <a:off x="7577606" y="3698781"/>
                <a:ext cx="1417854" cy="318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Event 5</a:t>
                </a:r>
              </a:p>
            </p:txBody>
          </p:sp>
          <p:sp>
            <p:nvSpPr>
              <p:cNvPr id="139" name="圓角矩形 138">
                <a:extLst>
                  <a:ext uri="{FF2B5EF4-FFF2-40B4-BE49-F238E27FC236}">
                    <a16:creationId xmlns:a16="http://schemas.microsoft.com/office/drawing/2014/main" id="{AF9A4432-59B6-CE4D-9A8A-27B42AB9F20B}"/>
                  </a:ext>
                </a:extLst>
              </p:cNvPr>
              <p:cNvSpPr/>
              <p:nvPr/>
            </p:nvSpPr>
            <p:spPr>
              <a:xfrm>
                <a:off x="7572155" y="3342195"/>
                <a:ext cx="1417854" cy="318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Event 6</a:t>
                </a:r>
              </a:p>
            </p:txBody>
          </p:sp>
          <p:sp>
            <p:nvSpPr>
              <p:cNvPr id="140" name="圓角矩形 139">
                <a:extLst>
                  <a:ext uri="{FF2B5EF4-FFF2-40B4-BE49-F238E27FC236}">
                    <a16:creationId xmlns:a16="http://schemas.microsoft.com/office/drawing/2014/main" id="{31ED96C3-2FE1-594E-B4F4-C9E7388179F0}"/>
                  </a:ext>
                </a:extLst>
              </p:cNvPr>
              <p:cNvSpPr/>
              <p:nvPr/>
            </p:nvSpPr>
            <p:spPr>
              <a:xfrm>
                <a:off x="7578083" y="2985221"/>
                <a:ext cx="1417854" cy="318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Event 7</a:t>
                </a:r>
              </a:p>
            </p:txBody>
          </p:sp>
          <p:sp>
            <p:nvSpPr>
              <p:cNvPr id="141" name="右大括弧 140">
                <a:extLst>
                  <a:ext uri="{FF2B5EF4-FFF2-40B4-BE49-F238E27FC236}">
                    <a16:creationId xmlns:a16="http://schemas.microsoft.com/office/drawing/2014/main" id="{81A4E7BD-5A13-9740-90C6-BD0362B365EE}"/>
                  </a:ext>
                </a:extLst>
              </p:cNvPr>
              <p:cNvSpPr/>
              <p:nvPr/>
            </p:nvSpPr>
            <p:spPr>
              <a:xfrm>
                <a:off x="9148922" y="2987329"/>
                <a:ext cx="356047" cy="67305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TW" altLang="en-US" sz="1200"/>
              </a:p>
            </p:txBody>
          </p:sp>
          <p:sp>
            <p:nvSpPr>
              <p:cNvPr id="142" name="右大括弧 141">
                <a:extLst>
                  <a:ext uri="{FF2B5EF4-FFF2-40B4-BE49-F238E27FC236}">
                    <a16:creationId xmlns:a16="http://schemas.microsoft.com/office/drawing/2014/main" id="{6C6CACC7-DEBB-8740-AF94-9B9D29B711DF}"/>
                  </a:ext>
                </a:extLst>
              </p:cNvPr>
              <p:cNvSpPr/>
              <p:nvPr/>
            </p:nvSpPr>
            <p:spPr>
              <a:xfrm>
                <a:off x="9148922" y="4412729"/>
                <a:ext cx="356047" cy="103213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TW" altLang="en-US" sz="1200"/>
              </a:p>
            </p:txBody>
          </p:sp>
          <p:sp>
            <p:nvSpPr>
              <p:cNvPr id="143" name="文字方塊 142">
                <a:extLst>
                  <a:ext uri="{FF2B5EF4-FFF2-40B4-BE49-F238E27FC236}">
                    <a16:creationId xmlns:a16="http://schemas.microsoft.com/office/drawing/2014/main" id="{5812A4D1-FEB3-574B-8716-0D489D3D4E97}"/>
                  </a:ext>
                </a:extLst>
              </p:cNvPr>
              <p:cNvSpPr txBox="1"/>
              <p:nvPr/>
            </p:nvSpPr>
            <p:spPr>
              <a:xfrm>
                <a:off x="9504969" y="3122971"/>
                <a:ext cx="838507" cy="225411"/>
              </a:xfrm>
              <a:prstGeom prst="rect">
                <a:avLst/>
              </a:prstGeom>
              <a:noFill/>
            </p:spPr>
            <p:txBody>
              <a:bodyPr wrap="square" rtlCol="0">
                <a:spAutoFit/>
              </a:bodyPr>
              <a:lstStyle/>
              <a:p>
                <a:r>
                  <a:rPr kumimoji="1" lang="en-US" altLang="zh-TW" sz="1200" dirty="0"/>
                  <a:t>B type</a:t>
                </a:r>
                <a:endParaRPr kumimoji="1" lang="zh-TW" altLang="en-US" sz="1200" dirty="0"/>
              </a:p>
            </p:txBody>
          </p:sp>
          <p:sp>
            <p:nvSpPr>
              <p:cNvPr id="144" name="文字方塊 143">
                <a:extLst>
                  <a:ext uri="{FF2B5EF4-FFF2-40B4-BE49-F238E27FC236}">
                    <a16:creationId xmlns:a16="http://schemas.microsoft.com/office/drawing/2014/main" id="{EB4961B0-32C7-6849-8B1D-EC0DCB7AA2FB}"/>
                  </a:ext>
                </a:extLst>
              </p:cNvPr>
              <p:cNvSpPr txBox="1"/>
              <p:nvPr/>
            </p:nvSpPr>
            <p:spPr>
              <a:xfrm>
                <a:off x="9504969" y="4730920"/>
                <a:ext cx="838507" cy="225411"/>
              </a:xfrm>
              <a:prstGeom prst="rect">
                <a:avLst/>
              </a:prstGeom>
              <a:noFill/>
            </p:spPr>
            <p:txBody>
              <a:bodyPr wrap="square" rtlCol="0">
                <a:spAutoFit/>
              </a:bodyPr>
              <a:lstStyle/>
              <a:p>
                <a:r>
                  <a:rPr kumimoji="1" lang="en-US" altLang="zh-TW" sz="1200" dirty="0"/>
                  <a:t>A type</a:t>
                </a:r>
                <a:endParaRPr kumimoji="1" lang="zh-TW" altLang="en-US" sz="1200" dirty="0"/>
              </a:p>
            </p:txBody>
          </p:sp>
          <p:sp>
            <p:nvSpPr>
              <p:cNvPr id="145" name="右大括弧 144">
                <a:extLst>
                  <a:ext uri="{FF2B5EF4-FFF2-40B4-BE49-F238E27FC236}">
                    <a16:creationId xmlns:a16="http://schemas.microsoft.com/office/drawing/2014/main" id="{6264085D-ADA1-D140-B13F-DB806794710E}"/>
                  </a:ext>
                </a:extLst>
              </p:cNvPr>
              <p:cNvSpPr/>
              <p:nvPr/>
            </p:nvSpPr>
            <p:spPr>
              <a:xfrm>
                <a:off x="9148922" y="3707947"/>
                <a:ext cx="356047" cy="31973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TW" altLang="en-US" sz="1200"/>
              </a:p>
            </p:txBody>
          </p:sp>
          <p:sp>
            <p:nvSpPr>
              <p:cNvPr id="146" name="文字方塊 145">
                <a:extLst>
                  <a:ext uri="{FF2B5EF4-FFF2-40B4-BE49-F238E27FC236}">
                    <a16:creationId xmlns:a16="http://schemas.microsoft.com/office/drawing/2014/main" id="{B35F8487-DE74-C247-9665-E59E44191D51}"/>
                  </a:ext>
                </a:extLst>
              </p:cNvPr>
              <p:cNvSpPr txBox="1"/>
              <p:nvPr/>
            </p:nvSpPr>
            <p:spPr>
              <a:xfrm>
                <a:off x="9504969" y="3659901"/>
                <a:ext cx="838507" cy="225411"/>
              </a:xfrm>
              <a:prstGeom prst="rect">
                <a:avLst/>
              </a:prstGeom>
              <a:noFill/>
            </p:spPr>
            <p:txBody>
              <a:bodyPr wrap="square" rtlCol="0">
                <a:spAutoFit/>
              </a:bodyPr>
              <a:lstStyle/>
              <a:p>
                <a:r>
                  <a:rPr kumimoji="1" lang="en-US" altLang="zh-TW" sz="1200" dirty="0"/>
                  <a:t>A type</a:t>
                </a:r>
                <a:endParaRPr kumimoji="1" lang="zh-TW" altLang="en-US" sz="1200" dirty="0"/>
              </a:p>
            </p:txBody>
          </p:sp>
          <p:sp>
            <p:nvSpPr>
              <p:cNvPr id="147" name="右大括弧 146">
                <a:extLst>
                  <a:ext uri="{FF2B5EF4-FFF2-40B4-BE49-F238E27FC236}">
                    <a16:creationId xmlns:a16="http://schemas.microsoft.com/office/drawing/2014/main" id="{2F15789D-BE27-B042-B799-0F110F067EAA}"/>
                  </a:ext>
                </a:extLst>
              </p:cNvPr>
              <p:cNvSpPr/>
              <p:nvPr/>
            </p:nvSpPr>
            <p:spPr>
              <a:xfrm>
                <a:off x="9152480" y="4055120"/>
                <a:ext cx="356047" cy="31735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TW" altLang="en-US" sz="1200"/>
              </a:p>
            </p:txBody>
          </p:sp>
          <p:sp>
            <p:nvSpPr>
              <p:cNvPr id="148" name="文字方塊 147">
                <a:extLst>
                  <a:ext uri="{FF2B5EF4-FFF2-40B4-BE49-F238E27FC236}">
                    <a16:creationId xmlns:a16="http://schemas.microsoft.com/office/drawing/2014/main" id="{EB518D7B-A3E4-F64D-A07D-7DA1253A4489}"/>
                  </a:ext>
                </a:extLst>
              </p:cNvPr>
              <p:cNvSpPr txBox="1"/>
              <p:nvPr/>
            </p:nvSpPr>
            <p:spPr>
              <a:xfrm>
                <a:off x="9504968" y="4026135"/>
                <a:ext cx="838507" cy="225411"/>
              </a:xfrm>
              <a:prstGeom prst="rect">
                <a:avLst/>
              </a:prstGeom>
              <a:noFill/>
            </p:spPr>
            <p:txBody>
              <a:bodyPr wrap="square" rtlCol="0">
                <a:spAutoFit/>
              </a:bodyPr>
              <a:lstStyle/>
              <a:p>
                <a:r>
                  <a:rPr kumimoji="1" lang="en-US" altLang="zh-TW" sz="1200" dirty="0"/>
                  <a:t>B type</a:t>
                </a:r>
                <a:endParaRPr kumimoji="1" lang="zh-TW" altLang="en-US" sz="1200" dirty="0"/>
              </a:p>
            </p:txBody>
          </p:sp>
        </p:grpSp>
        <p:sp>
          <p:nvSpPr>
            <p:cNvPr id="129" name="矩形 128">
              <a:extLst>
                <a:ext uri="{FF2B5EF4-FFF2-40B4-BE49-F238E27FC236}">
                  <a16:creationId xmlns:a16="http://schemas.microsoft.com/office/drawing/2014/main" id="{1A0A5CAD-3850-EC40-BA73-B96B6067284F}"/>
                </a:ext>
              </a:extLst>
            </p:cNvPr>
            <p:cNvSpPr/>
            <p:nvPr/>
          </p:nvSpPr>
          <p:spPr>
            <a:xfrm>
              <a:off x="6851902" y="3153056"/>
              <a:ext cx="1918025" cy="1417790"/>
            </a:xfrm>
            <a:prstGeom prst="rect">
              <a:avLst/>
            </a:prstGeom>
            <a:solidFill>
              <a:schemeClr val="accent3">
                <a:lumMod val="20000"/>
                <a:lumOff val="80000"/>
                <a:alpha val="40000"/>
              </a:schemeClr>
            </a:solid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p>
          </p:txBody>
        </p:sp>
        <p:cxnSp>
          <p:nvCxnSpPr>
            <p:cNvPr id="130" name="直線箭頭接點 129">
              <a:extLst>
                <a:ext uri="{FF2B5EF4-FFF2-40B4-BE49-F238E27FC236}">
                  <a16:creationId xmlns:a16="http://schemas.microsoft.com/office/drawing/2014/main" id="{02D0382D-9AD4-2E48-B7A2-77CBD63553AD}"/>
                </a:ext>
              </a:extLst>
            </p:cNvPr>
            <p:cNvCxnSpPr/>
            <p:nvPr/>
          </p:nvCxnSpPr>
          <p:spPr>
            <a:xfrm>
              <a:off x="6715322" y="4184807"/>
              <a:ext cx="0" cy="1526812"/>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31" name="文字方塊 130">
              <a:extLst>
                <a:ext uri="{FF2B5EF4-FFF2-40B4-BE49-F238E27FC236}">
                  <a16:creationId xmlns:a16="http://schemas.microsoft.com/office/drawing/2014/main" id="{342354C0-C420-EE42-9CAA-644BA9AFE216}"/>
                </a:ext>
              </a:extLst>
            </p:cNvPr>
            <p:cNvSpPr txBox="1"/>
            <p:nvPr/>
          </p:nvSpPr>
          <p:spPr>
            <a:xfrm>
              <a:off x="6451648" y="4184807"/>
              <a:ext cx="300548" cy="1526812"/>
            </a:xfrm>
            <a:prstGeom prst="rect">
              <a:avLst/>
            </a:prstGeom>
            <a:noFill/>
          </p:spPr>
          <p:txBody>
            <a:bodyPr vert="eaVert" wrap="square" rtlCol="0">
              <a:spAutoFit/>
            </a:bodyPr>
            <a:lstStyle/>
            <a:p>
              <a:r>
                <a:rPr kumimoji="1" lang="zh-CN" altLang="en-US" sz="1200" dirty="0"/>
                <a:t>向下掃描</a:t>
              </a:r>
              <a:endParaRPr kumimoji="1" lang="zh-TW" altLang="en-US" sz="1200" dirty="0"/>
            </a:p>
          </p:txBody>
        </p:sp>
        <p:sp>
          <p:nvSpPr>
            <p:cNvPr id="132" name="文字方塊 131">
              <a:extLst>
                <a:ext uri="{FF2B5EF4-FFF2-40B4-BE49-F238E27FC236}">
                  <a16:creationId xmlns:a16="http://schemas.microsoft.com/office/drawing/2014/main" id="{052E52D4-FB51-834A-98AE-6524C4B993D7}"/>
                </a:ext>
              </a:extLst>
            </p:cNvPr>
            <p:cNvSpPr txBox="1"/>
            <p:nvPr/>
          </p:nvSpPr>
          <p:spPr>
            <a:xfrm>
              <a:off x="5861670" y="3143338"/>
              <a:ext cx="576363" cy="225411"/>
            </a:xfrm>
            <a:prstGeom prst="rect">
              <a:avLst/>
            </a:prstGeom>
            <a:noFill/>
          </p:spPr>
          <p:txBody>
            <a:bodyPr wrap="none" rtlCol="0">
              <a:spAutoFit/>
            </a:bodyPr>
            <a:lstStyle/>
            <a:p>
              <a:r>
                <a:rPr kumimoji="1" lang="en-US" altLang="zh-TW" sz="1200" dirty="0"/>
                <a:t>Window</a:t>
              </a:r>
              <a:endParaRPr kumimoji="1" lang="zh-TW" altLang="en-US" sz="1200" dirty="0"/>
            </a:p>
          </p:txBody>
        </p:sp>
      </p:grpSp>
      <p:sp>
        <p:nvSpPr>
          <p:cNvPr id="149" name="文字方塊 148">
            <a:extLst>
              <a:ext uri="{FF2B5EF4-FFF2-40B4-BE49-F238E27FC236}">
                <a16:creationId xmlns:a16="http://schemas.microsoft.com/office/drawing/2014/main" id="{69CEBA80-D38C-1140-AF60-3ED80D6695E8}"/>
              </a:ext>
            </a:extLst>
          </p:cNvPr>
          <p:cNvSpPr txBox="1"/>
          <p:nvPr/>
        </p:nvSpPr>
        <p:spPr>
          <a:xfrm>
            <a:off x="6061134" y="1633071"/>
            <a:ext cx="4919161" cy="276999"/>
          </a:xfrm>
          <a:prstGeom prst="rect">
            <a:avLst/>
          </a:prstGeom>
          <a:noFill/>
        </p:spPr>
        <p:txBody>
          <a:bodyPr wrap="square" rtlCol="0">
            <a:spAutoFit/>
          </a:bodyPr>
          <a:lstStyle/>
          <a:p>
            <a:pPr algn="ctr"/>
            <a:r>
              <a:rPr kumimoji="1" lang="en-US" altLang="zh-TW" sz="1200" dirty="0"/>
              <a:t>Win</a:t>
            </a:r>
            <a:r>
              <a:rPr lang="en-US" altLang="zh-TW" sz="1200" dirty="0"/>
              <a:t>dow</a:t>
            </a:r>
            <a:r>
              <a:rPr lang="zh-CN" altLang="en-US" sz="1200" dirty="0"/>
              <a:t>作用說明</a:t>
            </a:r>
            <a:endParaRPr kumimoji="1" lang="zh-TW" altLang="en-US" sz="1200" dirty="0"/>
          </a:p>
        </p:txBody>
      </p:sp>
      <p:sp>
        <p:nvSpPr>
          <p:cNvPr id="150" name="文字方塊 149">
            <a:extLst>
              <a:ext uri="{FF2B5EF4-FFF2-40B4-BE49-F238E27FC236}">
                <a16:creationId xmlns:a16="http://schemas.microsoft.com/office/drawing/2014/main" id="{71845CB3-E175-4348-97B0-B549AAAB8E65}"/>
              </a:ext>
            </a:extLst>
          </p:cNvPr>
          <p:cNvSpPr txBox="1"/>
          <p:nvPr/>
        </p:nvSpPr>
        <p:spPr>
          <a:xfrm>
            <a:off x="858505" y="1619927"/>
            <a:ext cx="4919161" cy="276999"/>
          </a:xfrm>
          <a:prstGeom prst="rect">
            <a:avLst/>
          </a:prstGeom>
          <a:noFill/>
        </p:spPr>
        <p:txBody>
          <a:bodyPr wrap="square" rtlCol="0">
            <a:spAutoFit/>
          </a:bodyPr>
          <a:lstStyle/>
          <a:p>
            <a:pPr algn="ctr"/>
            <a:r>
              <a:rPr kumimoji="1" lang="zh-TW" altLang="en-US" sz="1200" dirty="0"/>
              <a:t>儲存架構圖</a:t>
            </a:r>
          </a:p>
        </p:txBody>
      </p:sp>
    </p:spTree>
    <p:extLst>
      <p:ext uri="{BB962C8B-B14F-4D97-AF65-F5344CB8AC3E}">
        <p14:creationId xmlns:p14="http://schemas.microsoft.com/office/powerpoint/2010/main" val="165740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0"/>
                                        </p:tgtEl>
                                        <p:attrNameLst>
                                          <p:attrName>style.visibility</p:attrName>
                                        </p:attrNameLst>
                                      </p:cBhvr>
                                      <p:to>
                                        <p:strVal val="visible"/>
                                      </p:to>
                                    </p:set>
                                    <p:animEffect transition="in" filter="fade">
                                      <p:cBhvr>
                                        <p:cTn id="16"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p:bldP spid="1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0716CA-B0A4-B843-8A6D-7D69BCED55C5}"/>
              </a:ext>
            </a:extLst>
          </p:cNvPr>
          <p:cNvSpPr>
            <a:spLocks noGrp="1"/>
          </p:cNvSpPr>
          <p:nvPr>
            <p:ph type="title"/>
          </p:nvPr>
        </p:nvSpPr>
        <p:spPr>
          <a:xfrm>
            <a:off x="685802" y="198738"/>
            <a:ext cx="10131425" cy="1456267"/>
          </a:xfrm>
        </p:spPr>
        <p:txBody>
          <a:bodyPr>
            <a:normAutofit/>
          </a:bodyPr>
          <a:lstStyle/>
          <a:p>
            <a:pPr algn="ctr"/>
            <a:r>
              <a:rPr lang="en-US" altLang="zh-TW" sz="4000" b="1" dirty="0">
                <a:latin typeface="微軟正黑體" panose="020B0604030504040204" pitchFamily="34" charset="-120"/>
                <a:ea typeface="微軟正黑體" panose="020B0604030504040204" pitchFamily="34" charset="-120"/>
              </a:rPr>
              <a:t>EVENT</a:t>
            </a:r>
            <a:r>
              <a:rPr lang="zh-TW" altLang="en-US" sz="4000" b="1" dirty="0">
                <a:latin typeface="微軟正黑體" panose="020B0604030504040204" pitchFamily="34" charset="-120"/>
                <a:ea typeface="微軟正黑體" panose="020B0604030504040204" pitchFamily="34" charset="-120"/>
              </a:rPr>
              <a:t>單元</a:t>
            </a:r>
            <a:endParaRPr kumimoji="1" lang="zh-TW" altLang="en-US" sz="4000" b="1"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83CDB47F-400E-9540-BA2A-C03C9DD49007}"/>
              </a:ext>
            </a:extLst>
          </p:cNvPr>
          <p:cNvSpPr>
            <a:spLocks noGrp="1"/>
          </p:cNvSpPr>
          <p:nvPr>
            <p:ph type="sldNum" sz="quarter" idx="11"/>
          </p:nvPr>
        </p:nvSpPr>
        <p:spPr/>
        <p:txBody>
          <a:bodyPr/>
          <a:lstStyle/>
          <a:p>
            <a:fld id="{27CB87ED-CE54-4A81-84E3-F65697A29D35}" type="slidenum">
              <a:rPr lang="ja-JP" altLang="en-US" smtClean="0"/>
              <a:pPr/>
              <a:t>24</a:t>
            </a:fld>
            <a:endParaRPr lang="ja-JP" altLang="en-US" dirty="0"/>
          </a:p>
        </p:txBody>
      </p:sp>
      <p:grpSp>
        <p:nvGrpSpPr>
          <p:cNvPr id="65" name="群組 64">
            <a:extLst>
              <a:ext uri="{FF2B5EF4-FFF2-40B4-BE49-F238E27FC236}">
                <a16:creationId xmlns:a16="http://schemas.microsoft.com/office/drawing/2014/main" id="{ACCC0487-6296-904A-BE96-C3A98B3D86AC}"/>
              </a:ext>
            </a:extLst>
          </p:cNvPr>
          <p:cNvGrpSpPr/>
          <p:nvPr/>
        </p:nvGrpSpPr>
        <p:grpSpPr>
          <a:xfrm>
            <a:off x="445062" y="1556792"/>
            <a:ext cx="11404448" cy="4266263"/>
            <a:chOff x="467999" y="808303"/>
            <a:chExt cx="11453806" cy="4608823"/>
          </a:xfrm>
        </p:grpSpPr>
        <p:grpSp>
          <p:nvGrpSpPr>
            <p:cNvPr id="66" name="群組 65">
              <a:extLst>
                <a:ext uri="{FF2B5EF4-FFF2-40B4-BE49-F238E27FC236}">
                  <a16:creationId xmlns:a16="http://schemas.microsoft.com/office/drawing/2014/main" id="{5095CAE0-3C59-864C-93FC-556EEC59EF56}"/>
                </a:ext>
              </a:extLst>
            </p:cNvPr>
            <p:cNvGrpSpPr/>
            <p:nvPr/>
          </p:nvGrpSpPr>
          <p:grpSpPr>
            <a:xfrm>
              <a:off x="467999" y="808303"/>
              <a:ext cx="11453806" cy="4608823"/>
              <a:chOff x="484909" y="877576"/>
              <a:chExt cx="11453806" cy="4608823"/>
            </a:xfrm>
          </p:grpSpPr>
          <p:sp>
            <p:nvSpPr>
              <p:cNvPr id="69" name="剪去單一角落矩形 68">
                <a:extLst>
                  <a:ext uri="{FF2B5EF4-FFF2-40B4-BE49-F238E27FC236}">
                    <a16:creationId xmlns:a16="http://schemas.microsoft.com/office/drawing/2014/main" id="{3DB188C0-FA7B-5B49-8D30-8D1BCF7965BC}"/>
                  </a:ext>
                </a:extLst>
              </p:cNvPr>
              <p:cNvSpPr/>
              <p:nvPr/>
            </p:nvSpPr>
            <p:spPr>
              <a:xfrm>
                <a:off x="484909" y="1246908"/>
                <a:ext cx="1163782" cy="4239491"/>
              </a:xfrm>
              <a:prstGeom prst="snip1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dirty="0"/>
              </a:p>
            </p:txBody>
          </p:sp>
          <p:sp>
            <p:nvSpPr>
              <p:cNvPr id="70" name="文字方塊 69">
                <a:extLst>
                  <a:ext uri="{FF2B5EF4-FFF2-40B4-BE49-F238E27FC236}">
                    <a16:creationId xmlns:a16="http://schemas.microsoft.com/office/drawing/2014/main" id="{495E6ED5-C497-0A4D-98B0-B9964D64960F}"/>
                  </a:ext>
                </a:extLst>
              </p:cNvPr>
              <p:cNvSpPr txBox="1"/>
              <p:nvPr/>
            </p:nvSpPr>
            <p:spPr>
              <a:xfrm>
                <a:off x="508120" y="877576"/>
                <a:ext cx="1104741" cy="299241"/>
              </a:xfrm>
              <a:prstGeom prst="rect">
                <a:avLst/>
              </a:prstGeom>
              <a:noFill/>
            </p:spPr>
            <p:txBody>
              <a:bodyPr wrap="none" rtlCol="0">
                <a:spAutoFit/>
              </a:bodyPr>
              <a:lstStyle/>
              <a:p>
                <a:r>
                  <a:rPr kumimoji="1" lang="en" altLang="zh-TW" sz="1200" dirty="0"/>
                  <a:t>Dialogue Input</a:t>
                </a:r>
                <a:endParaRPr kumimoji="1" lang="zh-TW" altLang="en-US" sz="1200" dirty="0"/>
              </a:p>
            </p:txBody>
          </p:sp>
          <p:cxnSp>
            <p:nvCxnSpPr>
              <p:cNvPr id="71" name="直線接點 70">
                <a:extLst>
                  <a:ext uri="{FF2B5EF4-FFF2-40B4-BE49-F238E27FC236}">
                    <a16:creationId xmlns:a16="http://schemas.microsoft.com/office/drawing/2014/main" id="{93196897-E5DA-384D-8652-D33286F009D1}"/>
                  </a:ext>
                </a:extLst>
              </p:cNvPr>
              <p:cNvCxnSpPr/>
              <p:nvPr/>
            </p:nvCxnSpPr>
            <p:spPr>
              <a:xfrm>
                <a:off x="602672" y="1801092"/>
                <a:ext cx="92825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72" name="直線接點 71">
                <a:extLst>
                  <a:ext uri="{FF2B5EF4-FFF2-40B4-BE49-F238E27FC236}">
                    <a16:creationId xmlns:a16="http://schemas.microsoft.com/office/drawing/2014/main" id="{17E09D5E-FB9E-5340-8F08-47BBA9FAEB2D}"/>
                  </a:ext>
                </a:extLst>
              </p:cNvPr>
              <p:cNvCxnSpPr/>
              <p:nvPr/>
            </p:nvCxnSpPr>
            <p:spPr>
              <a:xfrm>
                <a:off x="602672" y="2119747"/>
                <a:ext cx="92825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73" name="直線接點 72">
                <a:extLst>
                  <a:ext uri="{FF2B5EF4-FFF2-40B4-BE49-F238E27FC236}">
                    <a16:creationId xmlns:a16="http://schemas.microsoft.com/office/drawing/2014/main" id="{E2529FA4-4DAA-4049-853E-20FB47FCDED8}"/>
                  </a:ext>
                </a:extLst>
              </p:cNvPr>
              <p:cNvCxnSpPr/>
              <p:nvPr/>
            </p:nvCxnSpPr>
            <p:spPr>
              <a:xfrm>
                <a:off x="602672" y="2410692"/>
                <a:ext cx="92825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74" name="直線接點 73">
                <a:extLst>
                  <a:ext uri="{FF2B5EF4-FFF2-40B4-BE49-F238E27FC236}">
                    <a16:creationId xmlns:a16="http://schemas.microsoft.com/office/drawing/2014/main" id="{BC3477CB-BCA2-374B-89ED-9F0208315517}"/>
                  </a:ext>
                </a:extLst>
              </p:cNvPr>
              <p:cNvCxnSpPr/>
              <p:nvPr/>
            </p:nvCxnSpPr>
            <p:spPr>
              <a:xfrm>
                <a:off x="602672" y="2743202"/>
                <a:ext cx="92825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75" name="直線接點 74">
                <a:extLst>
                  <a:ext uri="{FF2B5EF4-FFF2-40B4-BE49-F238E27FC236}">
                    <a16:creationId xmlns:a16="http://schemas.microsoft.com/office/drawing/2014/main" id="{3EC00607-06C6-1E41-9D77-128AABF53FBB}"/>
                  </a:ext>
                </a:extLst>
              </p:cNvPr>
              <p:cNvCxnSpPr/>
              <p:nvPr/>
            </p:nvCxnSpPr>
            <p:spPr>
              <a:xfrm>
                <a:off x="602671" y="3048001"/>
                <a:ext cx="92825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76" name="直線接點 75">
                <a:extLst>
                  <a:ext uri="{FF2B5EF4-FFF2-40B4-BE49-F238E27FC236}">
                    <a16:creationId xmlns:a16="http://schemas.microsoft.com/office/drawing/2014/main" id="{323EE726-62C2-6243-BC7E-52C73FB783BE}"/>
                  </a:ext>
                </a:extLst>
              </p:cNvPr>
              <p:cNvCxnSpPr/>
              <p:nvPr/>
            </p:nvCxnSpPr>
            <p:spPr>
              <a:xfrm>
                <a:off x="602671" y="3366656"/>
                <a:ext cx="92825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77" name="直線接點 76">
                <a:extLst>
                  <a:ext uri="{FF2B5EF4-FFF2-40B4-BE49-F238E27FC236}">
                    <a16:creationId xmlns:a16="http://schemas.microsoft.com/office/drawing/2014/main" id="{3AD75F3A-074D-1F4B-8088-B012AC664714}"/>
                  </a:ext>
                </a:extLst>
              </p:cNvPr>
              <p:cNvCxnSpPr/>
              <p:nvPr/>
            </p:nvCxnSpPr>
            <p:spPr>
              <a:xfrm>
                <a:off x="602671" y="3657601"/>
                <a:ext cx="92825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78" name="直線接點 77">
                <a:extLst>
                  <a:ext uri="{FF2B5EF4-FFF2-40B4-BE49-F238E27FC236}">
                    <a16:creationId xmlns:a16="http://schemas.microsoft.com/office/drawing/2014/main" id="{2509439D-B914-BA4A-B4C6-E7EEC8C39D1A}"/>
                  </a:ext>
                </a:extLst>
              </p:cNvPr>
              <p:cNvCxnSpPr/>
              <p:nvPr/>
            </p:nvCxnSpPr>
            <p:spPr>
              <a:xfrm>
                <a:off x="602671" y="3976256"/>
                <a:ext cx="92825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79" name="直線接點 78">
                <a:extLst>
                  <a:ext uri="{FF2B5EF4-FFF2-40B4-BE49-F238E27FC236}">
                    <a16:creationId xmlns:a16="http://schemas.microsoft.com/office/drawing/2014/main" id="{46A5C2F7-8910-E443-8E51-30D03A00D1E8}"/>
                  </a:ext>
                </a:extLst>
              </p:cNvPr>
              <p:cNvCxnSpPr/>
              <p:nvPr/>
            </p:nvCxnSpPr>
            <p:spPr>
              <a:xfrm>
                <a:off x="602670" y="4294910"/>
                <a:ext cx="92825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80" name="直線接點 79">
                <a:extLst>
                  <a:ext uri="{FF2B5EF4-FFF2-40B4-BE49-F238E27FC236}">
                    <a16:creationId xmlns:a16="http://schemas.microsoft.com/office/drawing/2014/main" id="{A874826B-ADEC-AA44-BE90-3DA86D1C71F6}"/>
                  </a:ext>
                </a:extLst>
              </p:cNvPr>
              <p:cNvCxnSpPr/>
              <p:nvPr/>
            </p:nvCxnSpPr>
            <p:spPr>
              <a:xfrm>
                <a:off x="602670" y="4613565"/>
                <a:ext cx="92825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81" name="直線接點 80">
                <a:extLst>
                  <a:ext uri="{FF2B5EF4-FFF2-40B4-BE49-F238E27FC236}">
                    <a16:creationId xmlns:a16="http://schemas.microsoft.com/office/drawing/2014/main" id="{349EBEAB-B13A-5F46-BE89-7766B1A3F91D}"/>
                  </a:ext>
                </a:extLst>
              </p:cNvPr>
              <p:cNvCxnSpPr/>
              <p:nvPr/>
            </p:nvCxnSpPr>
            <p:spPr>
              <a:xfrm>
                <a:off x="602670" y="4904510"/>
                <a:ext cx="92825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82" name="直線接點 81">
                <a:extLst>
                  <a:ext uri="{FF2B5EF4-FFF2-40B4-BE49-F238E27FC236}">
                    <a16:creationId xmlns:a16="http://schemas.microsoft.com/office/drawing/2014/main" id="{CE610CFC-82B3-5040-A014-A18D78789CB3}"/>
                  </a:ext>
                </a:extLst>
              </p:cNvPr>
              <p:cNvCxnSpPr/>
              <p:nvPr/>
            </p:nvCxnSpPr>
            <p:spPr>
              <a:xfrm>
                <a:off x="602670" y="5223165"/>
                <a:ext cx="92825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grpSp>
            <p:nvGrpSpPr>
              <p:cNvPr id="83" name="群組 82">
                <a:extLst>
                  <a:ext uri="{FF2B5EF4-FFF2-40B4-BE49-F238E27FC236}">
                    <a16:creationId xmlns:a16="http://schemas.microsoft.com/office/drawing/2014/main" id="{62B23E10-5DFC-FD48-ABD4-BA4863E27F9A}"/>
                  </a:ext>
                </a:extLst>
              </p:cNvPr>
              <p:cNvGrpSpPr/>
              <p:nvPr/>
            </p:nvGrpSpPr>
            <p:grpSpPr>
              <a:xfrm>
                <a:off x="2352774" y="1720800"/>
                <a:ext cx="1689690" cy="2415967"/>
                <a:chOff x="4490490" y="1605411"/>
                <a:chExt cx="1689690" cy="2415967"/>
              </a:xfrm>
            </p:grpSpPr>
            <p:sp>
              <p:nvSpPr>
                <p:cNvPr id="158" name="圓角矩形 157">
                  <a:extLst>
                    <a:ext uri="{FF2B5EF4-FFF2-40B4-BE49-F238E27FC236}">
                      <a16:creationId xmlns:a16="http://schemas.microsoft.com/office/drawing/2014/main" id="{803DEBB1-7921-E142-8F03-C296C7216234}"/>
                    </a:ext>
                  </a:extLst>
                </p:cNvPr>
                <p:cNvSpPr/>
                <p:nvPr/>
              </p:nvSpPr>
              <p:spPr>
                <a:xfrm>
                  <a:off x="4490490" y="2744390"/>
                  <a:ext cx="1689690" cy="127698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TW" sz="1200" dirty="0"/>
                    <a:t>Event Structure Construction</a:t>
                  </a:r>
                </a:p>
              </p:txBody>
            </p:sp>
            <p:sp>
              <p:nvSpPr>
                <p:cNvPr id="159" name="文字方塊 158">
                  <a:extLst>
                    <a:ext uri="{FF2B5EF4-FFF2-40B4-BE49-F238E27FC236}">
                      <a16:creationId xmlns:a16="http://schemas.microsoft.com/office/drawing/2014/main" id="{9246CB70-EABF-744A-A280-CD57F74F507E}"/>
                    </a:ext>
                  </a:extLst>
                </p:cNvPr>
                <p:cNvSpPr txBox="1"/>
                <p:nvPr/>
              </p:nvSpPr>
              <p:spPr>
                <a:xfrm>
                  <a:off x="4793493" y="1605411"/>
                  <a:ext cx="1083684" cy="698228"/>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none" rtlCol="0">
                  <a:spAutoFit/>
                </a:bodyPr>
                <a:lstStyle/>
                <a:p>
                  <a:pPr algn="ctr"/>
                  <a:r>
                    <a:rPr kumimoji="1" lang="en-US" altLang="zh-TW" sz="1200" dirty="0"/>
                    <a:t>SRL</a:t>
                  </a:r>
                </a:p>
                <a:p>
                  <a:pPr algn="ctr"/>
                  <a:r>
                    <a:rPr kumimoji="1" lang="en-US" altLang="zh-TW" sz="1200" dirty="0"/>
                    <a:t>Dependency</a:t>
                  </a:r>
                </a:p>
                <a:p>
                  <a:pPr algn="ctr"/>
                  <a:r>
                    <a:rPr kumimoji="1" lang="en-US" altLang="zh-TW" sz="1200" dirty="0"/>
                    <a:t>Part of speech</a:t>
                  </a:r>
                </a:p>
              </p:txBody>
            </p:sp>
          </p:grpSp>
          <p:sp>
            <p:nvSpPr>
              <p:cNvPr id="84" name="向右箭號 83">
                <a:extLst>
                  <a:ext uri="{FF2B5EF4-FFF2-40B4-BE49-F238E27FC236}">
                    <a16:creationId xmlns:a16="http://schemas.microsoft.com/office/drawing/2014/main" id="{4F1BF8F9-B8D2-9449-97CE-798645ECFB04}"/>
                  </a:ext>
                </a:extLst>
              </p:cNvPr>
              <p:cNvSpPr/>
              <p:nvPr/>
            </p:nvSpPr>
            <p:spPr>
              <a:xfrm>
                <a:off x="1784894" y="3204959"/>
                <a:ext cx="513648" cy="45264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sz="1200"/>
              </a:p>
            </p:txBody>
          </p:sp>
          <p:sp>
            <p:nvSpPr>
              <p:cNvPr id="85" name="向右箭號 84">
                <a:extLst>
                  <a:ext uri="{FF2B5EF4-FFF2-40B4-BE49-F238E27FC236}">
                    <a16:creationId xmlns:a16="http://schemas.microsoft.com/office/drawing/2014/main" id="{0EA7A6B6-C897-E74B-AAA8-7168F705CCE5}"/>
                  </a:ext>
                </a:extLst>
              </p:cNvPr>
              <p:cNvSpPr/>
              <p:nvPr/>
            </p:nvSpPr>
            <p:spPr>
              <a:xfrm>
                <a:off x="4263283" y="3204959"/>
                <a:ext cx="513648" cy="45264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sz="1200"/>
              </a:p>
            </p:txBody>
          </p:sp>
          <p:sp>
            <p:nvSpPr>
              <p:cNvPr id="90" name="向右箭號 89">
                <a:extLst>
                  <a:ext uri="{FF2B5EF4-FFF2-40B4-BE49-F238E27FC236}">
                    <a16:creationId xmlns:a16="http://schemas.microsoft.com/office/drawing/2014/main" id="{51868337-EE01-6C4B-9033-5D9B87CCA4B5}"/>
                  </a:ext>
                </a:extLst>
              </p:cNvPr>
              <p:cNvSpPr/>
              <p:nvPr/>
            </p:nvSpPr>
            <p:spPr>
              <a:xfrm>
                <a:off x="6861703" y="3204959"/>
                <a:ext cx="513648" cy="45264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sz="1200"/>
              </a:p>
            </p:txBody>
          </p:sp>
          <p:sp>
            <p:nvSpPr>
              <p:cNvPr id="103" name="向右箭號 102">
                <a:extLst>
                  <a:ext uri="{FF2B5EF4-FFF2-40B4-BE49-F238E27FC236}">
                    <a16:creationId xmlns:a16="http://schemas.microsoft.com/office/drawing/2014/main" id="{83E1C6A3-774D-0147-8E03-9A5F6FDDA419}"/>
                  </a:ext>
                </a:extLst>
              </p:cNvPr>
              <p:cNvSpPr/>
              <p:nvPr/>
            </p:nvSpPr>
            <p:spPr>
              <a:xfrm>
                <a:off x="9507877" y="3204959"/>
                <a:ext cx="513648" cy="45264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sz="1200"/>
              </a:p>
            </p:txBody>
          </p:sp>
          <p:grpSp>
            <p:nvGrpSpPr>
              <p:cNvPr id="123" name="群組 122">
                <a:extLst>
                  <a:ext uri="{FF2B5EF4-FFF2-40B4-BE49-F238E27FC236}">
                    <a16:creationId xmlns:a16="http://schemas.microsoft.com/office/drawing/2014/main" id="{636DF986-AB5D-024E-BAFF-78A9167ED6ED}"/>
                  </a:ext>
                </a:extLst>
              </p:cNvPr>
              <p:cNvGrpSpPr/>
              <p:nvPr/>
            </p:nvGrpSpPr>
            <p:grpSpPr>
              <a:xfrm>
                <a:off x="4920941" y="1720799"/>
                <a:ext cx="1689690" cy="2415968"/>
                <a:chOff x="4899057" y="3197572"/>
                <a:chExt cx="1689690" cy="2415968"/>
              </a:xfrm>
            </p:grpSpPr>
            <p:sp>
              <p:nvSpPr>
                <p:cNvPr id="156" name="圓角矩形 155">
                  <a:extLst>
                    <a:ext uri="{FF2B5EF4-FFF2-40B4-BE49-F238E27FC236}">
                      <a16:creationId xmlns:a16="http://schemas.microsoft.com/office/drawing/2014/main" id="{9E98A72F-A3A9-CF46-BDE9-3642E2586BB9}"/>
                    </a:ext>
                  </a:extLst>
                </p:cNvPr>
                <p:cNvSpPr/>
                <p:nvPr/>
              </p:nvSpPr>
              <p:spPr>
                <a:xfrm>
                  <a:off x="4899057" y="4336552"/>
                  <a:ext cx="1689690" cy="127698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1200" dirty="0"/>
                    <a:t>Event </a:t>
                  </a:r>
                  <a:r>
                    <a:rPr kumimoji="1" lang="en-US" altLang="zh-TW" sz="1200" dirty="0"/>
                    <a:t>Embedding </a:t>
                  </a:r>
                  <a:r>
                    <a:rPr kumimoji="1" lang="en-US" altLang="zh-TW" sz="1200" dirty="0"/>
                    <a:t>NN</a:t>
                  </a:r>
                </a:p>
              </p:txBody>
            </p:sp>
            <p:sp>
              <p:nvSpPr>
                <p:cNvPr id="157" name="文字方塊 156">
                  <a:extLst>
                    <a:ext uri="{FF2B5EF4-FFF2-40B4-BE49-F238E27FC236}">
                      <a16:creationId xmlns:a16="http://schemas.microsoft.com/office/drawing/2014/main" id="{81FF9142-C66A-234A-B2C7-BC8C8F74E362}"/>
                    </a:ext>
                  </a:extLst>
                </p:cNvPr>
                <p:cNvSpPr txBox="1"/>
                <p:nvPr/>
              </p:nvSpPr>
              <p:spPr>
                <a:xfrm>
                  <a:off x="5480225" y="3197572"/>
                  <a:ext cx="527352" cy="698228"/>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none" rtlCol="0">
                  <a:spAutoFit/>
                </a:bodyPr>
                <a:lstStyle/>
                <a:p>
                  <a:pPr algn="ctr"/>
                  <a:r>
                    <a:rPr kumimoji="1" lang="en-US" altLang="zh-TW" sz="1200" dirty="0"/>
                    <a:t>ANN</a:t>
                  </a:r>
                </a:p>
                <a:p>
                  <a:pPr algn="ctr"/>
                  <a:r>
                    <a:rPr kumimoji="1" lang="en-US" altLang="zh-TW" sz="1200" dirty="0"/>
                    <a:t>LSTM</a:t>
                  </a:r>
                </a:p>
                <a:p>
                  <a:pPr algn="ctr"/>
                  <a:r>
                    <a:rPr kumimoji="1" lang="en-US" altLang="zh-TW" sz="1200" dirty="0"/>
                    <a:t>BERT</a:t>
                  </a:r>
                </a:p>
              </p:txBody>
            </p:sp>
          </p:grpSp>
          <p:grpSp>
            <p:nvGrpSpPr>
              <p:cNvPr id="124" name="群組 123">
                <a:extLst>
                  <a:ext uri="{FF2B5EF4-FFF2-40B4-BE49-F238E27FC236}">
                    <a16:creationId xmlns:a16="http://schemas.microsoft.com/office/drawing/2014/main" id="{4647EBA6-7D00-B94E-AB33-53FF7EF56BA9}"/>
                  </a:ext>
                </a:extLst>
              </p:cNvPr>
              <p:cNvGrpSpPr/>
              <p:nvPr/>
            </p:nvGrpSpPr>
            <p:grpSpPr>
              <a:xfrm>
                <a:off x="7590685" y="2410692"/>
                <a:ext cx="1689690" cy="1726075"/>
                <a:chOff x="7590684" y="2948912"/>
                <a:chExt cx="1689690" cy="1726075"/>
              </a:xfrm>
            </p:grpSpPr>
            <p:sp>
              <p:nvSpPr>
                <p:cNvPr id="154" name="文字方塊 153">
                  <a:extLst>
                    <a:ext uri="{FF2B5EF4-FFF2-40B4-BE49-F238E27FC236}">
                      <a16:creationId xmlns:a16="http://schemas.microsoft.com/office/drawing/2014/main" id="{3A33FB46-3DE4-C04B-AA78-C55D765D8CF5}"/>
                    </a:ext>
                  </a:extLst>
                </p:cNvPr>
                <p:cNvSpPr txBox="1"/>
                <p:nvPr/>
              </p:nvSpPr>
              <p:spPr>
                <a:xfrm>
                  <a:off x="7947362" y="2948912"/>
                  <a:ext cx="976333" cy="299241"/>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none" rtlCol="0">
                  <a:spAutoFit/>
                </a:bodyPr>
                <a:lstStyle/>
                <a:p>
                  <a:pPr algn="ctr"/>
                  <a:r>
                    <a:rPr kumimoji="1" lang="en-US" altLang="zh-TW" sz="1200" dirty="0"/>
                    <a:t>Event</a:t>
                  </a:r>
                  <a:r>
                    <a:rPr kumimoji="1" lang="zh-TW" altLang="en-US" sz="1200" dirty="0"/>
                    <a:t> </a:t>
                  </a:r>
                  <a:r>
                    <a:rPr kumimoji="1" lang="en-US" altLang="zh-TW" sz="1200" dirty="0"/>
                    <a:t>Vector</a:t>
                  </a:r>
                </a:p>
              </p:txBody>
            </p:sp>
            <p:sp>
              <p:nvSpPr>
                <p:cNvPr id="155" name="圓角矩形 154">
                  <a:extLst>
                    <a:ext uri="{FF2B5EF4-FFF2-40B4-BE49-F238E27FC236}">
                      <a16:creationId xmlns:a16="http://schemas.microsoft.com/office/drawing/2014/main" id="{C0702BD2-EE99-D54C-8EA3-4CE843576944}"/>
                    </a:ext>
                  </a:extLst>
                </p:cNvPr>
                <p:cNvSpPr/>
                <p:nvPr/>
              </p:nvSpPr>
              <p:spPr>
                <a:xfrm>
                  <a:off x="7590684" y="3397999"/>
                  <a:ext cx="1689690" cy="127698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1200" dirty="0"/>
                    <a:t>Event-Based Clustering</a:t>
                  </a:r>
                </a:p>
              </p:txBody>
            </p:sp>
          </p:grpSp>
          <p:grpSp>
            <p:nvGrpSpPr>
              <p:cNvPr id="151" name="群組 150">
                <a:extLst>
                  <a:ext uri="{FF2B5EF4-FFF2-40B4-BE49-F238E27FC236}">
                    <a16:creationId xmlns:a16="http://schemas.microsoft.com/office/drawing/2014/main" id="{AFFCD45F-2C84-134F-BE2A-228D0DA9C59B}"/>
                  </a:ext>
                </a:extLst>
              </p:cNvPr>
              <p:cNvGrpSpPr/>
              <p:nvPr/>
            </p:nvGrpSpPr>
            <p:grpSpPr>
              <a:xfrm>
                <a:off x="10249025" y="2381706"/>
                <a:ext cx="1689690" cy="1755061"/>
                <a:chOff x="10249025" y="2381706"/>
                <a:chExt cx="1689690" cy="1755061"/>
              </a:xfrm>
            </p:grpSpPr>
            <p:sp>
              <p:nvSpPr>
                <p:cNvPr id="152" name="圓角矩形 151">
                  <a:extLst>
                    <a:ext uri="{FF2B5EF4-FFF2-40B4-BE49-F238E27FC236}">
                      <a16:creationId xmlns:a16="http://schemas.microsoft.com/office/drawing/2014/main" id="{95B9D99A-754E-7941-865B-ED15BC21376A}"/>
                    </a:ext>
                  </a:extLst>
                </p:cNvPr>
                <p:cNvSpPr/>
                <p:nvPr/>
              </p:nvSpPr>
              <p:spPr>
                <a:xfrm>
                  <a:off x="10249025" y="2859779"/>
                  <a:ext cx="1689690" cy="127698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TW" sz="1200" dirty="0"/>
                    <a:t>Output</a:t>
                  </a:r>
                </a:p>
              </p:txBody>
            </p:sp>
            <p:sp>
              <p:nvSpPr>
                <p:cNvPr id="153" name="文字方塊 152">
                  <a:extLst>
                    <a:ext uri="{FF2B5EF4-FFF2-40B4-BE49-F238E27FC236}">
                      <a16:creationId xmlns:a16="http://schemas.microsoft.com/office/drawing/2014/main" id="{CDB9D271-1BFE-AB4E-857D-2B39AEAA4EDB}"/>
                    </a:ext>
                  </a:extLst>
                </p:cNvPr>
                <p:cNvSpPr txBox="1"/>
                <p:nvPr/>
              </p:nvSpPr>
              <p:spPr>
                <a:xfrm>
                  <a:off x="10405502" y="2381706"/>
                  <a:ext cx="1309011" cy="498734"/>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none" rtlCol="0">
                  <a:spAutoFit/>
                </a:bodyPr>
                <a:lstStyle/>
                <a:p>
                  <a:r>
                    <a:rPr kumimoji="1" lang="en-US" altLang="zh-TW" sz="1200" dirty="0"/>
                    <a:t>Event Distribution</a:t>
                  </a:r>
                </a:p>
                <a:p>
                  <a:endParaRPr kumimoji="1" lang="zh-TW" altLang="en-US" sz="1200" dirty="0"/>
                </a:p>
              </p:txBody>
            </p:sp>
          </p:grpSp>
        </p:grpSp>
        <p:cxnSp>
          <p:nvCxnSpPr>
            <p:cNvPr id="67" name="直線箭頭接點 66">
              <a:extLst>
                <a:ext uri="{FF2B5EF4-FFF2-40B4-BE49-F238E27FC236}">
                  <a16:creationId xmlns:a16="http://schemas.microsoft.com/office/drawing/2014/main" id="{4B7B6D9B-CD40-AC40-8C8B-B0642061239F}"/>
                </a:ext>
              </a:extLst>
            </p:cNvPr>
            <p:cNvCxnSpPr>
              <a:stCxn id="156" idx="2"/>
            </p:cNvCxnSpPr>
            <p:nvPr/>
          </p:nvCxnSpPr>
          <p:spPr>
            <a:xfrm>
              <a:off x="5748876" y="4067494"/>
              <a:ext cx="0" cy="36596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8" name="文字方塊 67">
              <a:extLst>
                <a:ext uri="{FF2B5EF4-FFF2-40B4-BE49-F238E27FC236}">
                  <a16:creationId xmlns:a16="http://schemas.microsoft.com/office/drawing/2014/main" id="{68308CDE-17EF-9D4E-8F7B-854E505335DD}"/>
                </a:ext>
              </a:extLst>
            </p:cNvPr>
            <p:cNvSpPr txBox="1"/>
            <p:nvPr/>
          </p:nvSpPr>
          <p:spPr>
            <a:xfrm>
              <a:off x="4617859" y="4412469"/>
              <a:ext cx="2226934" cy="299241"/>
            </a:xfrm>
            <a:prstGeom prst="rect">
              <a:avLst/>
            </a:prstGeom>
            <a:noFill/>
          </p:spPr>
          <p:txBody>
            <a:bodyPr wrap="none" rtlCol="0">
              <a:spAutoFit/>
            </a:bodyPr>
            <a:lstStyle/>
            <a:p>
              <a:r>
                <a:rPr kumimoji="1" lang="en-US" altLang="zh-TW" sz="1200" dirty="0"/>
                <a:t>Output is 300 ranks event vector</a:t>
              </a:r>
              <a:endParaRPr kumimoji="1" lang="zh-TW" altLang="en-US" sz="1200" dirty="0"/>
            </a:p>
          </p:txBody>
        </p:sp>
      </p:grpSp>
    </p:spTree>
    <p:extLst>
      <p:ext uri="{BB962C8B-B14F-4D97-AF65-F5344CB8AC3E}">
        <p14:creationId xmlns:p14="http://schemas.microsoft.com/office/powerpoint/2010/main" val="59304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0716CA-B0A4-B843-8A6D-7D69BCED55C5}"/>
              </a:ext>
            </a:extLst>
          </p:cNvPr>
          <p:cNvSpPr>
            <a:spLocks noGrp="1"/>
          </p:cNvSpPr>
          <p:nvPr>
            <p:ph type="title"/>
          </p:nvPr>
        </p:nvSpPr>
        <p:spPr>
          <a:xfrm>
            <a:off x="813114" y="213290"/>
            <a:ext cx="10131425" cy="1456267"/>
          </a:xfrm>
        </p:spPr>
        <p:txBody>
          <a:bodyPr>
            <a:normAutofit/>
          </a:bodyPr>
          <a:lstStyle/>
          <a:p>
            <a:pPr algn="ctr"/>
            <a:r>
              <a:rPr lang="en-US" altLang="zh-TW" sz="2800" b="1" dirty="0" smtClean="0">
                <a:latin typeface="微軟正黑體" panose="020B0604030504040204" pitchFamily="34" charset="-120"/>
                <a:ea typeface="微軟正黑體" panose="020B0604030504040204" pitchFamily="34" charset="-120"/>
              </a:rPr>
              <a:t>EVENT</a:t>
            </a:r>
            <a:r>
              <a:rPr lang="zh-TW" altLang="en-US" sz="2800" b="1" dirty="0">
                <a:latin typeface="微軟正黑體" panose="020B0604030504040204" pitchFamily="34" charset="-120"/>
                <a:ea typeface="微軟正黑體" panose="020B0604030504040204" pitchFamily="34" charset="-120"/>
              </a:rPr>
              <a:t> </a:t>
            </a:r>
            <a:r>
              <a:rPr lang="en-US" altLang="zh-TW" sz="2800" b="1" dirty="0" smtClean="0">
                <a:latin typeface="微軟正黑體" panose="020B0604030504040204" pitchFamily="34" charset="-120"/>
                <a:ea typeface="微軟正黑體" panose="020B0604030504040204" pitchFamily="34" charset="-120"/>
              </a:rPr>
              <a:t>Classification </a:t>
            </a:r>
            <a:r>
              <a:rPr lang="en-US" altLang="zh-TW" sz="2800" b="1" dirty="0">
                <a:latin typeface="微軟正黑體" panose="020B0604030504040204" pitchFamily="34" charset="-120"/>
                <a:ea typeface="微軟正黑體" panose="020B0604030504040204" pitchFamily="34" charset="-120"/>
              </a:rPr>
              <a:t>By unsupervised  </a:t>
            </a:r>
            <a:r>
              <a:rPr lang="en-US" altLang="zh-TW" sz="2800" b="1" dirty="0" smtClean="0">
                <a:latin typeface="微軟正黑體" panose="020B0604030504040204" pitchFamily="34" charset="-120"/>
                <a:ea typeface="微軟正黑體" panose="020B0604030504040204" pitchFamily="34" charset="-120"/>
              </a:rPr>
              <a:t>learning</a:t>
            </a:r>
            <a:endParaRPr kumimoji="1" lang="zh-TW" altLang="en-US" sz="2800" b="1"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83CDB47F-400E-9540-BA2A-C03C9DD49007}"/>
              </a:ext>
            </a:extLst>
          </p:cNvPr>
          <p:cNvSpPr>
            <a:spLocks noGrp="1"/>
          </p:cNvSpPr>
          <p:nvPr>
            <p:ph type="sldNum" sz="quarter" idx="11"/>
          </p:nvPr>
        </p:nvSpPr>
        <p:spPr/>
        <p:txBody>
          <a:bodyPr/>
          <a:lstStyle/>
          <a:p>
            <a:fld id="{27CB87ED-CE54-4A81-84E3-F65697A29D35}" type="slidenum">
              <a:rPr lang="ja-JP" altLang="en-US" smtClean="0"/>
              <a:pPr/>
              <a:t>25</a:t>
            </a:fld>
            <a:endParaRPr lang="ja-JP" altLang="en-US" dirty="0"/>
          </a:p>
        </p:txBody>
      </p:sp>
      <p:grpSp>
        <p:nvGrpSpPr>
          <p:cNvPr id="40" name="群組 39">
            <a:extLst>
              <a:ext uri="{FF2B5EF4-FFF2-40B4-BE49-F238E27FC236}">
                <a16:creationId xmlns:a16="http://schemas.microsoft.com/office/drawing/2014/main" id="{91DEDDF8-6C6A-044B-B851-45DD8F25B987}"/>
              </a:ext>
            </a:extLst>
          </p:cNvPr>
          <p:cNvGrpSpPr/>
          <p:nvPr/>
        </p:nvGrpSpPr>
        <p:grpSpPr>
          <a:xfrm>
            <a:off x="6480043" y="1594424"/>
            <a:ext cx="4464496" cy="4464496"/>
            <a:chOff x="6611454" y="1371600"/>
            <a:chExt cx="4114800" cy="4114800"/>
          </a:xfrm>
        </p:grpSpPr>
        <p:grpSp>
          <p:nvGrpSpPr>
            <p:cNvPr id="41" name="群組 40">
              <a:extLst>
                <a:ext uri="{FF2B5EF4-FFF2-40B4-BE49-F238E27FC236}">
                  <a16:creationId xmlns:a16="http://schemas.microsoft.com/office/drawing/2014/main" id="{B4AE2170-F87B-6E4B-8BDD-00628BEB91BF}"/>
                </a:ext>
              </a:extLst>
            </p:cNvPr>
            <p:cNvGrpSpPr/>
            <p:nvPr/>
          </p:nvGrpSpPr>
          <p:grpSpPr>
            <a:xfrm>
              <a:off x="6611454" y="1371600"/>
              <a:ext cx="4114800" cy="4114800"/>
              <a:chOff x="6428509" y="956173"/>
              <a:chExt cx="4114800" cy="4114800"/>
            </a:xfrm>
          </p:grpSpPr>
          <p:cxnSp>
            <p:nvCxnSpPr>
              <p:cNvPr id="45" name="直線箭頭接點 44">
                <a:extLst>
                  <a:ext uri="{FF2B5EF4-FFF2-40B4-BE49-F238E27FC236}">
                    <a16:creationId xmlns:a16="http://schemas.microsoft.com/office/drawing/2014/main" id="{692A790B-79D4-CB40-BFF5-0B736C77FCFA}"/>
                  </a:ext>
                </a:extLst>
              </p:cNvPr>
              <p:cNvCxnSpPr/>
              <p:nvPr/>
            </p:nvCxnSpPr>
            <p:spPr>
              <a:xfrm>
                <a:off x="6428509" y="4846651"/>
                <a:ext cx="41148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箭頭接點 45">
                <a:extLst>
                  <a:ext uri="{FF2B5EF4-FFF2-40B4-BE49-F238E27FC236}">
                    <a16:creationId xmlns:a16="http://schemas.microsoft.com/office/drawing/2014/main" id="{1AB999A1-FBA4-9649-81EF-1FE94801BE5E}"/>
                  </a:ext>
                </a:extLst>
              </p:cNvPr>
              <p:cNvCxnSpPr>
                <a:cxnSpLocks/>
              </p:cNvCxnSpPr>
              <p:nvPr/>
            </p:nvCxnSpPr>
            <p:spPr>
              <a:xfrm rot="16200000">
                <a:off x="4599709" y="3013573"/>
                <a:ext cx="41148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橢圓 41">
              <a:extLst>
                <a:ext uri="{FF2B5EF4-FFF2-40B4-BE49-F238E27FC236}">
                  <a16:creationId xmlns:a16="http://schemas.microsoft.com/office/drawing/2014/main" id="{CA62BF44-7909-AB42-BF55-8E51F26578EE}"/>
                </a:ext>
              </a:extLst>
            </p:cNvPr>
            <p:cNvSpPr/>
            <p:nvPr/>
          </p:nvSpPr>
          <p:spPr>
            <a:xfrm>
              <a:off x="6881617" y="2157547"/>
              <a:ext cx="1787237" cy="1278082"/>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TW" sz="1200" dirty="0"/>
                <a:t>A</a:t>
              </a:r>
              <a:r>
                <a:rPr kumimoji="1" lang="zh-TW" altLang="en-US" sz="1200" dirty="0"/>
                <a:t> </a:t>
              </a:r>
              <a:r>
                <a:rPr kumimoji="1" lang="en-US" altLang="zh-TW" sz="1200" dirty="0"/>
                <a:t>Topic</a:t>
              </a:r>
              <a:endParaRPr kumimoji="1" lang="zh-TW" altLang="en-US" sz="1200" dirty="0"/>
            </a:p>
          </p:txBody>
        </p:sp>
        <p:sp>
          <p:nvSpPr>
            <p:cNvPr id="43" name="橢圓 42">
              <a:extLst>
                <a:ext uri="{FF2B5EF4-FFF2-40B4-BE49-F238E27FC236}">
                  <a16:creationId xmlns:a16="http://schemas.microsoft.com/office/drawing/2014/main" id="{A4996EF3-09C9-214F-80AE-D6E8D88935F5}"/>
                </a:ext>
              </a:extLst>
            </p:cNvPr>
            <p:cNvSpPr/>
            <p:nvPr/>
          </p:nvSpPr>
          <p:spPr>
            <a:xfrm>
              <a:off x="7574346" y="3863186"/>
              <a:ext cx="1787237" cy="1278082"/>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1200" dirty="0"/>
                <a:t>B</a:t>
              </a:r>
              <a:r>
                <a:rPr kumimoji="1" lang="zh-TW" altLang="en-US" sz="1200" dirty="0"/>
                <a:t> </a:t>
              </a:r>
              <a:r>
                <a:rPr kumimoji="1" lang="en-US" altLang="zh-TW" sz="1200" dirty="0"/>
                <a:t>Topic</a:t>
              </a:r>
              <a:endParaRPr kumimoji="1" lang="zh-TW" altLang="en-US" sz="1200" dirty="0"/>
            </a:p>
          </p:txBody>
        </p:sp>
        <p:sp>
          <p:nvSpPr>
            <p:cNvPr id="44" name="橢圓 43">
              <a:extLst>
                <a:ext uri="{FF2B5EF4-FFF2-40B4-BE49-F238E27FC236}">
                  <a16:creationId xmlns:a16="http://schemas.microsoft.com/office/drawing/2014/main" id="{01091206-ABD4-F146-83D7-B8B273A73EA3}"/>
                </a:ext>
              </a:extLst>
            </p:cNvPr>
            <p:cNvSpPr/>
            <p:nvPr/>
          </p:nvSpPr>
          <p:spPr>
            <a:xfrm>
              <a:off x="8939017" y="2734754"/>
              <a:ext cx="1787237" cy="127808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t>C</a:t>
              </a:r>
              <a:r>
                <a:rPr kumimoji="1" lang="zh-TW" altLang="en-US" sz="1200" dirty="0"/>
                <a:t> </a:t>
              </a:r>
              <a:r>
                <a:rPr kumimoji="1" lang="en-US" altLang="zh-TW" sz="1200" dirty="0"/>
                <a:t>Topic</a:t>
              </a:r>
              <a:endParaRPr kumimoji="1" lang="zh-TW" altLang="en-US" sz="1200" dirty="0"/>
            </a:p>
          </p:txBody>
        </p:sp>
      </p:grpSp>
      <p:grpSp>
        <p:nvGrpSpPr>
          <p:cNvPr id="21" name="群組 20">
            <a:extLst>
              <a:ext uri="{FF2B5EF4-FFF2-40B4-BE49-F238E27FC236}">
                <a16:creationId xmlns:a16="http://schemas.microsoft.com/office/drawing/2014/main" id="{29CBE07F-4713-E143-AC44-CBB1FF40081A}"/>
              </a:ext>
            </a:extLst>
          </p:cNvPr>
          <p:cNvGrpSpPr/>
          <p:nvPr/>
        </p:nvGrpSpPr>
        <p:grpSpPr>
          <a:xfrm>
            <a:off x="1047439" y="1601617"/>
            <a:ext cx="4464496" cy="4464496"/>
            <a:chOff x="1570365" y="2402425"/>
            <a:chExt cx="6696744" cy="6696744"/>
          </a:xfrm>
        </p:grpSpPr>
        <p:cxnSp>
          <p:nvCxnSpPr>
            <p:cNvPr id="47" name="直線箭頭接點 46">
              <a:extLst>
                <a:ext uri="{FF2B5EF4-FFF2-40B4-BE49-F238E27FC236}">
                  <a16:creationId xmlns:a16="http://schemas.microsoft.com/office/drawing/2014/main" id="{08B3BA53-4472-F744-9448-1F951CDE7EBF}"/>
                </a:ext>
              </a:extLst>
            </p:cNvPr>
            <p:cNvCxnSpPr/>
            <p:nvPr/>
          </p:nvCxnSpPr>
          <p:spPr>
            <a:xfrm>
              <a:off x="1570365" y="8734090"/>
              <a:ext cx="669674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箭頭接點 47">
              <a:extLst>
                <a:ext uri="{FF2B5EF4-FFF2-40B4-BE49-F238E27FC236}">
                  <a16:creationId xmlns:a16="http://schemas.microsoft.com/office/drawing/2014/main" id="{4674A8FA-C69F-A04D-9C32-06B40651FA9E}"/>
                </a:ext>
              </a:extLst>
            </p:cNvPr>
            <p:cNvCxnSpPr>
              <a:cxnSpLocks/>
            </p:cNvCxnSpPr>
            <p:nvPr/>
          </p:nvCxnSpPr>
          <p:spPr>
            <a:xfrm rot="16200000">
              <a:off x="-1405966" y="5750797"/>
              <a:ext cx="669674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id="{85BF6F79-A772-9743-8D3D-89F8A2EF6D00}"/>
                </a:ext>
              </a:extLst>
            </p:cNvPr>
            <p:cNvCxnSpPr>
              <a:cxnSpLocks/>
              <a:endCxn id="7" idx="2"/>
            </p:cNvCxnSpPr>
            <p:nvPr/>
          </p:nvCxnSpPr>
          <p:spPr>
            <a:xfrm flipV="1">
              <a:off x="1942405" y="4718671"/>
              <a:ext cx="2472708" cy="4004632"/>
            </a:xfrm>
            <a:prstGeom prst="line">
              <a:avLst/>
            </a:prstGeom>
          </p:spPr>
          <p:style>
            <a:lnRef idx="3">
              <a:schemeClr val="accent2"/>
            </a:lnRef>
            <a:fillRef idx="0">
              <a:schemeClr val="accent2"/>
            </a:fillRef>
            <a:effectRef idx="2">
              <a:schemeClr val="accent2"/>
            </a:effectRef>
            <a:fontRef idx="minor">
              <a:schemeClr val="tx1"/>
            </a:fontRef>
          </p:style>
        </p:cxnSp>
        <p:sp>
          <p:nvSpPr>
            <p:cNvPr id="7" name="文字方塊 6">
              <a:extLst>
                <a:ext uri="{FF2B5EF4-FFF2-40B4-BE49-F238E27FC236}">
                  <a16:creationId xmlns:a16="http://schemas.microsoft.com/office/drawing/2014/main" id="{5F76CB1E-9754-3346-8616-A0737DFC748E}"/>
                </a:ext>
              </a:extLst>
            </p:cNvPr>
            <p:cNvSpPr txBox="1"/>
            <p:nvPr/>
          </p:nvSpPr>
          <p:spPr>
            <a:xfrm>
              <a:off x="3725469" y="4133896"/>
              <a:ext cx="951414" cy="415499"/>
            </a:xfrm>
            <a:prstGeom prst="rect">
              <a:avLst/>
            </a:prstGeom>
            <a:noFill/>
          </p:spPr>
          <p:txBody>
            <a:bodyPr wrap="none" rtlCol="0">
              <a:spAutoFit/>
            </a:bodyPr>
            <a:lstStyle/>
            <a:p>
              <a:r>
                <a:rPr kumimoji="1" lang="en-US" altLang="zh-TW" sz="1200" dirty="0"/>
                <a:t>A Topic</a:t>
              </a:r>
              <a:endParaRPr kumimoji="1" lang="zh-TW" altLang="en-US" sz="1200" dirty="0"/>
            </a:p>
          </p:txBody>
        </p:sp>
        <p:cxnSp>
          <p:nvCxnSpPr>
            <p:cNvPr id="55" name="直線接點 54">
              <a:extLst>
                <a:ext uri="{FF2B5EF4-FFF2-40B4-BE49-F238E27FC236}">
                  <a16:creationId xmlns:a16="http://schemas.microsoft.com/office/drawing/2014/main" id="{101913F4-1521-6C4F-903E-9CFC809FFC3C}"/>
                </a:ext>
              </a:extLst>
            </p:cNvPr>
            <p:cNvCxnSpPr>
              <a:cxnSpLocks/>
              <a:endCxn id="62" idx="2"/>
            </p:cNvCxnSpPr>
            <p:nvPr/>
          </p:nvCxnSpPr>
          <p:spPr>
            <a:xfrm flipV="1">
              <a:off x="1942404" y="4537447"/>
              <a:ext cx="4497254" cy="4196646"/>
            </a:xfrm>
            <a:prstGeom prst="line">
              <a:avLst/>
            </a:prstGeom>
          </p:spPr>
          <p:style>
            <a:lnRef idx="3">
              <a:schemeClr val="accent1"/>
            </a:lnRef>
            <a:fillRef idx="0">
              <a:schemeClr val="accent1"/>
            </a:fillRef>
            <a:effectRef idx="2">
              <a:schemeClr val="accent1"/>
            </a:effectRef>
            <a:fontRef idx="minor">
              <a:schemeClr val="tx1"/>
            </a:fontRef>
          </p:style>
        </p:cxnSp>
        <p:sp>
          <p:nvSpPr>
            <p:cNvPr id="62" name="文字方塊 61">
              <a:extLst>
                <a:ext uri="{FF2B5EF4-FFF2-40B4-BE49-F238E27FC236}">
                  <a16:creationId xmlns:a16="http://schemas.microsoft.com/office/drawing/2014/main" id="{EE45E1DD-5A9B-DF4D-832B-698B97BE3168}"/>
                </a:ext>
              </a:extLst>
            </p:cNvPr>
            <p:cNvSpPr txBox="1"/>
            <p:nvPr/>
          </p:nvSpPr>
          <p:spPr>
            <a:xfrm>
              <a:off x="5758830" y="3952672"/>
              <a:ext cx="939393" cy="415499"/>
            </a:xfrm>
            <a:prstGeom prst="rect">
              <a:avLst/>
            </a:prstGeom>
            <a:noFill/>
          </p:spPr>
          <p:txBody>
            <a:bodyPr wrap="none" rtlCol="0">
              <a:spAutoFit/>
            </a:bodyPr>
            <a:lstStyle/>
            <a:p>
              <a:r>
                <a:rPr lang="en-US" altLang="zh-TW" sz="1200" dirty="0"/>
                <a:t>C</a:t>
              </a:r>
              <a:r>
                <a:rPr kumimoji="1" lang="en-US" altLang="zh-TW" sz="1200" dirty="0"/>
                <a:t> Topic</a:t>
              </a:r>
              <a:endParaRPr kumimoji="1" lang="zh-TW" altLang="en-US" sz="1200" dirty="0"/>
            </a:p>
          </p:txBody>
        </p:sp>
        <p:cxnSp>
          <p:nvCxnSpPr>
            <p:cNvPr id="64" name="直線接點 63">
              <a:extLst>
                <a:ext uri="{FF2B5EF4-FFF2-40B4-BE49-F238E27FC236}">
                  <a16:creationId xmlns:a16="http://schemas.microsoft.com/office/drawing/2014/main" id="{87CE6B31-F22C-A14A-9DFA-19910ED2405F}"/>
                </a:ext>
              </a:extLst>
            </p:cNvPr>
            <p:cNvCxnSpPr>
              <a:cxnSpLocks/>
              <a:endCxn id="86" idx="2"/>
            </p:cNvCxnSpPr>
            <p:nvPr/>
          </p:nvCxnSpPr>
          <p:spPr>
            <a:xfrm flipV="1">
              <a:off x="1942403" y="6343382"/>
              <a:ext cx="4695284" cy="2390710"/>
            </a:xfrm>
            <a:prstGeom prst="line">
              <a:avLst/>
            </a:prstGeom>
          </p:spPr>
          <p:style>
            <a:lnRef idx="3">
              <a:schemeClr val="accent6"/>
            </a:lnRef>
            <a:fillRef idx="0">
              <a:schemeClr val="accent6"/>
            </a:fillRef>
            <a:effectRef idx="2">
              <a:schemeClr val="accent6"/>
            </a:effectRef>
            <a:fontRef idx="minor">
              <a:schemeClr val="tx1"/>
            </a:fontRef>
          </p:style>
        </p:cxnSp>
        <p:sp>
          <p:nvSpPr>
            <p:cNvPr id="86" name="文字方塊 85">
              <a:extLst>
                <a:ext uri="{FF2B5EF4-FFF2-40B4-BE49-F238E27FC236}">
                  <a16:creationId xmlns:a16="http://schemas.microsoft.com/office/drawing/2014/main" id="{F8D23770-1D9B-AB4A-9B20-E42A3F9789E9}"/>
                </a:ext>
              </a:extLst>
            </p:cNvPr>
            <p:cNvSpPr txBox="1"/>
            <p:nvPr/>
          </p:nvSpPr>
          <p:spPr>
            <a:xfrm>
              <a:off x="5955257" y="5758608"/>
              <a:ext cx="941796" cy="415499"/>
            </a:xfrm>
            <a:prstGeom prst="rect">
              <a:avLst/>
            </a:prstGeom>
            <a:noFill/>
          </p:spPr>
          <p:txBody>
            <a:bodyPr wrap="none" rtlCol="0">
              <a:spAutoFit/>
            </a:bodyPr>
            <a:lstStyle/>
            <a:p>
              <a:r>
                <a:rPr kumimoji="1" lang="en-US" altLang="zh-TW" sz="1200" dirty="0"/>
                <a:t>B Topic</a:t>
              </a:r>
              <a:endParaRPr kumimoji="1" lang="zh-TW" altLang="en-US" sz="1200" dirty="0"/>
            </a:p>
          </p:txBody>
        </p:sp>
      </p:grpSp>
    </p:spTree>
    <p:extLst>
      <p:ext uri="{BB962C8B-B14F-4D97-AF65-F5344CB8AC3E}">
        <p14:creationId xmlns:p14="http://schemas.microsoft.com/office/powerpoint/2010/main" val="92518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06AD0D-12C0-3A49-AC9A-EC148EB480CA}"/>
              </a:ext>
            </a:extLst>
          </p:cNvPr>
          <p:cNvSpPr>
            <a:spLocks noGrp="1"/>
          </p:cNvSpPr>
          <p:nvPr>
            <p:ph type="title"/>
          </p:nvPr>
        </p:nvSpPr>
        <p:spPr/>
        <p:txBody>
          <a:bodyPr>
            <a:normAutofit/>
          </a:bodyPr>
          <a:lstStyle/>
          <a:p>
            <a:r>
              <a:rPr lang="en" altLang="zh-TW" sz="2800" dirty="0">
                <a:latin typeface="微軟正黑體" panose="020B0604030504040204" pitchFamily="34" charset="-120"/>
                <a:ea typeface="微軟正黑體" panose="020B0604030504040204" pitchFamily="34" charset="-120"/>
              </a:rPr>
              <a:t>Distribution Analysis</a:t>
            </a:r>
            <a:endParaRPr kumimoji="1" lang="zh-TW" altLang="en-US" sz="2800"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D9B3E496-2A69-2A40-8197-2EB1DDF6E923}"/>
              </a:ext>
            </a:extLst>
          </p:cNvPr>
          <p:cNvSpPr>
            <a:spLocks noGrp="1"/>
          </p:cNvSpPr>
          <p:nvPr>
            <p:ph type="sldNum" sz="quarter" idx="11"/>
          </p:nvPr>
        </p:nvSpPr>
        <p:spPr/>
        <p:txBody>
          <a:bodyPr/>
          <a:lstStyle/>
          <a:p>
            <a:fld id="{27CB87ED-CE54-4A81-84E3-F65697A29D35}" type="slidenum">
              <a:rPr lang="ja-JP" altLang="en-US" smtClean="0"/>
              <a:pPr/>
              <a:t>26</a:t>
            </a:fld>
            <a:endParaRPr lang="ja-JP" altLang="en-US" dirty="0"/>
          </a:p>
        </p:txBody>
      </p:sp>
      <p:sp>
        <p:nvSpPr>
          <p:cNvPr id="19" name="文字版面配置區 18">
            <a:extLst>
              <a:ext uri="{FF2B5EF4-FFF2-40B4-BE49-F238E27FC236}">
                <a16:creationId xmlns:a16="http://schemas.microsoft.com/office/drawing/2014/main" id="{472165D1-85F0-D948-9FF1-EF6BFB4E03DF}"/>
              </a:ext>
            </a:extLst>
          </p:cNvPr>
          <p:cNvSpPr>
            <a:spLocks noGrp="1"/>
          </p:cNvSpPr>
          <p:nvPr>
            <p:ph type="body" sz="quarter" idx="13"/>
          </p:nvPr>
        </p:nvSpPr>
        <p:spPr>
          <a:xfrm>
            <a:off x="527381" y="2972950"/>
            <a:ext cx="4920547" cy="912101"/>
          </a:xfrm>
        </p:spPr>
        <p:txBody>
          <a:bodyPr>
            <a:normAutofit/>
          </a:bodyPr>
          <a:lstStyle/>
          <a:p>
            <a:r>
              <a:rPr kumimoji="1" lang="zh-TW" altLang="en-US" dirty="0">
                <a:solidFill>
                  <a:schemeClr val="tx1"/>
                </a:solidFill>
              </a:rPr>
              <a:t>第一類標籤（穿搭風格諮詢</a:t>
            </a:r>
            <a:r>
              <a:rPr kumimoji="1" lang="zh-TW" altLang="en-US" dirty="0" smtClean="0">
                <a:solidFill>
                  <a:schemeClr val="tx1"/>
                </a:solidFill>
              </a:rPr>
              <a:t>）</a:t>
            </a:r>
            <a:r>
              <a:rPr kumimoji="1" lang="zh-CN" altLang="en-US" dirty="0" smtClean="0">
                <a:solidFill>
                  <a:schemeClr val="tx1"/>
                </a:solidFill>
              </a:rPr>
              <a:t>的</a:t>
            </a:r>
            <a:r>
              <a:rPr lang="zh-CN" altLang="en-US" dirty="0">
                <a:solidFill>
                  <a:schemeClr val="tx1"/>
                </a:solidFill>
              </a:rPr>
              <a:t>最高</a:t>
            </a:r>
            <a:r>
              <a:rPr kumimoji="1" lang="zh-CN" altLang="en-US" dirty="0">
                <a:solidFill>
                  <a:schemeClr val="tx1"/>
                </a:solidFill>
              </a:rPr>
              <a:t>權重關鍵字分布狀況</a:t>
            </a:r>
            <a:endParaRPr kumimoji="1" lang="en-US" altLang="zh-TW" dirty="0">
              <a:solidFill>
                <a:schemeClr val="tx1"/>
              </a:solidFill>
            </a:endParaRPr>
          </a:p>
        </p:txBody>
      </p:sp>
      <p:pic>
        <p:nvPicPr>
          <p:cNvPr id="8" name="圖片版面配置區 7">
            <a:extLst>
              <a:ext uri="{FF2B5EF4-FFF2-40B4-BE49-F238E27FC236}">
                <a16:creationId xmlns:a16="http://schemas.microsoft.com/office/drawing/2014/main" id="{7C544945-7309-5E45-A92F-9F12592C94DD}"/>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val="0"/>
              </a:ext>
            </a:extLst>
          </a:blip>
          <a:srcRect l="21644" t="10940" r="20869"/>
          <a:stretch/>
        </p:blipFill>
        <p:spPr>
          <a:xfrm>
            <a:off x="5715814" y="481919"/>
            <a:ext cx="5948806" cy="5760000"/>
          </a:xfrm>
        </p:spPr>
      </p:pic>
    </p:spTree>
    <p:extLst>
      <p:ext uri="{BB962C8B-B14F-4D97-AF65-F5344CB8AC3E}">
        <p14:creationId xmlns:p14="http://schemas.microsoft.com/office/powerpoint/2010/main" val="2201570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06AD0D-12C0-3A49-AC9A-EC148EB480CA}"/>
              </a:ext>
            </a:extLst>
          </p:cNvPr>
          <p:cNvSpPr>
            <a:spLocks noGrp="1"/>
          </p:cNvSpPr>
          <p:nvPr>
            <p:ph type="title"/>
          </p:nvPr>
        </p:nvSpPr>
        <p:spPr/>
        <p:txBody>
          <a:bodyPr>
            <a:normAutofit/>
          </a:bodyPr>
          <a:lstStyle/>
          <a:p>
            <a:r>
              <a:rPr lang="en" altLang="zh-TW" sz="2800" dirty="0">
                <a:latin typeface="微軟正黑體" panose="020B0604030504040204" pitchFamily="34" charset="-120"/>
                <a:ea typeface="微軟正黑體" panose="020B0604030504040204" pitchFamily="34" charset="-120"/>
              </a:rPr>
              <a:t>Distribution Analysis</a:t>
            </a:r>
            <a:endParaRPr kumimoji="1" lang="zh-TW" altLang="en-US" sz="2800"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D9B3E496-2A69-2A40-8197-2EB1DDF6E923}"/>
              </a:ext>
            </a:extLst>
          </p:cNvPr>
          <p:cNvSpPr>
            <a:spLocks noGrp="1"/>
          </p:cNvSpPr>
          <p:nvPr>
            <p:ph type="sldNum" sz="quarter" idx="11"/>
          </p:nvPr>
        </p:nvSpPr>
        <p:spPr/>
        <p:txBody>
          <a:bodyPr/>
          <a:lstStyle/>
          <a:p>
            <a:fld id="{27CB87ED-CE54-4A81-84E3-F65697A29D35}" type="slidenum">
              <a:rPr lang="ja-JP" altLang="en-US" smtClean="0"/>
              <a:pPr/>
              <a:t>27</a:t>
            </a:fld>
            <a:endParaRPr lang="ja-JP" altLang="en-US" dirty="0"/>
          </a:p>
        </p:txBody>
      </p:sp>
      <p:sp>
        <p:nvSpPr>
          <p:cNvPr id="19" name="文字版面配置區 18">
            <a:extLst>
              <a:ext uri="{FF2B5EF4-FFF2-40B4-BE49-F238E27FC236}">
                <a16:creationId xmlns:a16="http://schemas.microsoft.com/office/drawing/2014/main" id="{472165D1-85F0-D948-9FF1-EF6BFB4E03DF}"/>
              </a:ext>
            </a:extLst>
          </p:cNvPr>
          <p:cNvSpPr>
            <a:spLocks noGrp="1"/>
          </p:cNvSpPr>
          <p:nvPr>
            <p:ph type="body" sz="quarter" idx="13"/>
          </p:nvPr>
        </p:nvSpPr>
        <p:spPr>
          <a:xfrm>
            <a:off x="527381" y="2972950"/>
            <a:ext cx="4920547" cy="912101"/>
          </a:xfrm>
        </p:spPr>
        <p:txBody>
          <a:bodyPr>
            <a:normAutofit/>
          </a:bodyPr>
          <a:lstStyle/>
          <a:p>
            <a:r>
              <a:rPr kumimoji="1" lang="zh-TW" altLang="en-US" dirty="0">
                <a:solidFill>
                  <a:schemeClr val="tx1"/>
                </a:solidFill>
              </a:rPr>
              <a:t>第二類標籤（貨運運送情況</a:t>
            </a:r>
            <a:r>
              <a:rPr kumimoji="1" lang="zh-TW" altLang="en-US" dirty="0" smtClean="0">
                <a:solidFill>
                  <a:schemeClr val="tx1"/>
                </a:solidFill>
              </a:rPr>
              <a:t>）</a:t>
            </a:r>
            <a:r>
              <a:rPr kumimoji="1" lang="zh-CN" altLang="en-US" dirty="0" smtClean="0">
                <a:solidFill>
                  <a:schemeClr val="tx1"/>
                </a:solidFill>
              </a:rPr>
              <a:t>的</a:t>
            </a:r>
            <a:r>
              <a:rPr kumimoji="1" lang="zh-CN" altLang="en-US" dirty="0">
                <a:solidFill>
                  <a:schemeClr val="tx1"/>
                </a:solidFill>
              </a:rPr>
              <a:t>最高權重關鍵字分布狀況</a:t>
            </a:r>
            <a:endParaRPr kumimoji="1" lang="en-US" altLang="zh-TW" dirty="0">
              <a:solidFill>
                <a:schemeClr val="tx1"/>
              </a:solidFill>
            </a:endParaRPr>
          </a:p>
        </p:txBody>
      </p:sp>
      <p:pic>
        <p:nvPicPr>
          <p:cNvPr id="9" name="圖片版面配置區 8">
            <a:extLst>
              <a:ext uri="{FF2B5EF4-FFF2-40B4-BE49-F238E27FC236}">
                <a16:creationId xmlns:a16="http://schemas.microsoft.com/office/drawing/2014/main" id="{DB11BF28-E308-BB47-A59D-2AF23056DB18}"/>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val="0"/>
              </a:ext>
            </a:extLst>
          </a:blip>
          <a:srcRect l="21541" t="10940" r="20972"/>
          <a:stretch/>
        </p:blipFill>
        <p:spPr>
          <a:xfrm>
            <a:off x="5715814" y="481919"/>
            <a:ext cx="5948806" cy="5760000"/>
          </a:xfrm>
        </p:spPr>
      </p:pic>
    </p:spTree>
    <p:extLst>
      <p:ext uri="{BB962C8B-B14F-4D97-AF65-F5344CB8AC3E}">
        <p14:creationId xmlns:p14="http://schemas.microsoft.com/office/powerpoint/2010/main" val="3686331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06AD0D-12C0-3A49-AC9A-EC148EB480CA}"/>
              </a:ext>
            </a:extLst>
          </p:cNvPr>
          <p:cNvSpPr>
            <a:spLocks noGrp="1"/>
          </p:cNvSpPr>
          <p:nvPr>
            <p:ph type="title"/>
          </p:nvPr>
        </p:nvSpPr>
        <p:spPr/>
        <p:txBody>
          <a:bodyPr>
            <a:normAutofit/>
          </a:bodyPr>
          <a:lstStyle/>
          <a:p>
            <a:r>
              <a:rPr lang="en" altLang="zh-TW" sz="2800" dirty="0">
                <a:latin typeface="微軟正黑體" panose="020B0604030504040204" pitchFamily="34" charset="-120"/>
                <a:ea typeface="微軟正黑體" panose="020B0604030504040204" pitchFamily="34" charset="-120"/>
              </a:rPr>
              <a:t>Distribution Analysis</a:t>
            </a:r>
            <a:endParaRPr kumimoji="1" lang="zh-TW" altLang="en-US" sz="2800"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D9B3E496-2A69-2A40-8197-2EB1DDF6E923}"/>
              </a:ext>
            </a:extLst>
          </p:cNvPr>
          <p:cNvSpPr>
            <a:spLocks noGrp="1"/>
          </p:cNvSpPr>
          <p:nvPr>
            <p:ph type="sldNum" sz="quarter" idx="11"/>
          </p:nvPr>
        </p:nvSpPr>
        <p:spPr/>
        <p:txBody>
          <a:bodyPr/>
          <a:lstStyle/>
          <a:p>
            <a:fld id="{27CB87ED-CE54-4A81-84E3-F65697A29D35}" type="slidenum">
              <a:rPr lang="ja-JP" altLang="en-US" smtClean="0"/>
              <a:pPr/>
              <a:t>28</a:t>
            </a:fld>
            <a:endParaRPr lang="ja-JP" altLang="en-US" dirty="0"/>
          </a:p>
        </p:txBody>
      </p:sp>
      <p:sp>
        <p:nvSpPr>
          <p:cNvPr id="19" name="文字版面配置區 18">
            <a:extLst>
              <a:ext uri="{FF2B5EF4-FFF2-40B4-BE49-F238E27FC236}">
                <a16:creationId xmlns:a16="http://schemas.microsoft.com/office/drawing/2014/main" id="{472165D1-85F0-D948-9FF1-EF6BFB4E03DF}"/>
              </a:ext>
            </a:extLst>
          </p:cNvPr>
          <p:cNvSpPr>
            <a:spLocks noGrp="1"/>
          </p:cNvSpPr>
          <p:nvPr>
            <p:ph type="body" sz="quarter" idx="13"/>
          </p:nvPr>
        </p:nvSpPr>
        <p:spPr>
          <a:xfrm>
            <a:off x="527381" y="2972950"/>
            <a:ext cx="4920547" cy="912101"/>
          </a:xfrm>
        </p:spPr>
        <p:txBody>
          <a:bodyPr>
            <a:normAutofit/>
          </a:bodyPr>
          <a:lstStyle/>
          <a:p>
            <a:r>
              <a:rPr kumimoji="1" lang="zh-TW" altLang="en-US" dirty="0">
                <a:solidFill>
                  <a:schemeClr val="tx1"/>
                </a:solidFill>
              </a:rPr>
              <a:t>第</a:t>
            </a:r>
            <a:r>
              <a:rPr lang="zh-CN" altLang="en-US" dirty="0">
                <a:solidFill>
                  <a:schemeClr val="tx1"/>
                </a:solidFill>
              </a:rPr>
              <a:t>三</a:t>
            </a:r>
            <a:r>
              <a:rPr kumimoji="1" lang="zh-TW" altLang="en-US" dirty="0">
                <a:solidFill>
                  <a:schemeClr val="tx1"/>
                </a:solidFill>
              </a:rPr>
              <a:t>類標籤（預約服務時間</a:t>
            </a:r>
            <a:r>
              <a:rPr kumimoji="1" lang="zh-TW" altLang="en-US" dirty="0" smtClean="0">
                <a:solidFill>
                  <a:schemeClr val="tx1"/>
                </a:solidFill>
              </a:rPr>
              <a:t>）</a:t>
            </a:r>
            <a:r>
              <a:rPr kumimoji="1" lang="zh-CN" altLang="en-US" dirty="0" smtClean="0">
                <a:solidFill>
                  <a:schemeClr val="tx1"/>
                </a:solidFill>
              </a:rPr>
              <a:t>的</a:t>
            </a:r>
            <a:r>
              <a:rPr lang="zh-CN" altLang="en-US" dirty="0">
                <a:solidFill>
                  <a:schemeClr val="tx1"/>
                </a:solidFill>
              </a:rPr>
              <a:t>最高</a:t>
            </a:r>
            <a:r>
              <a:rPr kumimoji="1" lang="zh-CN" altLang="en-US" dirty="0">
                <a:solidFill>
                  <a:schemeClr val="tx1"/>
                </a:solidFill>
              </a:rPr>
              <a:t>權重關鍵字分布狀況</a:t>
            </a:r>
            <a:endParaRPr kumimoji="1" lang="en-US" altLang="zh-TW" dirty="0">
              <a:solidFill>
                <a:schemeClr val="tx1"/>
              </a:solidFill>
            </a:endParaRPr>
          </a:p>
        </p:txBody>
      </p:sp>
      <p:pic>
        <p:nvPicPr>
          <p:cNvPr id="9" name="圖片版面配置區 8">
            <a:extLst>
              <a:ext uri="{FF2B5EF4-FFF2-40B4-BE49-F238E27FC236}">
                <a16:creationId xmlns:a16="http://schemas.microsoft.com/office/drawing/2014/main" id="{D7161568-F581-2B47-8901-93F83DED4BB7}"/>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val="0"/>
              </a:ext>
            </a:extLst>
          </a:blip>
          <a:srcRect l="21645" t="11340" r="20869"/>
          <a:stretch/>
        </p:blipFill>
        <p:spPr>
          <a:xfrm>
            <a:off x="5689022" y="549000"/>
            <a:ext cx="5975598" cy="5760000"/>
          </a:xfrm>
        </p:spPr>
      </p:pic>
    </p:spTree>
    <p:extLst>
      <p:ext uri="{BB962C8B-B14F-4D97-AF65-F5344CB8AC3E}">
        <p14:creationId xmlns:p14="http://schemas.microsoft.com/office/powerpoint/2010/main" val="110464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p:txBody>
          <a:bodyPr/>
          <a:lstStyle/>
          <a:p>
            <a:r>
              <a:rPr lang="en-US" altLang="zh-TW" dirty="0" smtClean="0">
                <a:latin typeface="微軟正黑體" panose="020B0604030504040204" pitchFamily="34" charset="-120"/>
                <a:ea typeface="微軟正黑體" panose="020B0604030504040204" pitchFamily="34" charset="-120"/>
              </a:rPr>
              <a:t>Other Applications</a:t>
            </a:r>
            <a:endParaRPr lang="zh-TW" altLang="en-US" dirty="0">
              <a:latin typeface="微軟正黑體" panose="020B0604030504040204" pitchFamily="34" charset="-120"/>
              <a:ea typeface="微軟正黑體" panose="020B0604030504040204" pitchFamily="34" charset="-120"/>
            </a:endParaRPr>
          </a:p>
        </p:txBody>
      </p:sp>
      <p:sp>
        <p:nvSpPr>
          <p:cNvPr id="6" name="副標題 5"/>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9832288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2430958530"/>
              </p:ext>
            </p:extLst>
          </p:nvPr>
        </p:nvGraphicFramePr>
        <p:xfrm>
          <a:off x="685801" y="1556427"/>
          <a:ext cx="10476689" cy="4831769"/>
        </p:xfrm>
        <a:graphic>
          <a:graphicData uri="http://schemas.openxmlformats.org/drawingml/2006/table">
            <a:tbl>
              <a:tblPr>
                <a:tableStyleId>{5C22544A-7EE6-4342-B048-85BDC9FD1C3A}</a:tableStyleId>
              </a:tblPr>
              <a:tblGrid>
                <a:gridCol w="4430729">
                  <a:extLst>
                    <a:ext uri="{9D8B030D-6E8A-4147-A177-3AD203B41FA5}">
                      <a16:colId xmlns:a16="http://schemas.microsoft.com/office/drawing/2014/main" val="698950550"/>
                    </a:ext>
                  </a:extLst>
                </a:gridCol>
                <a:gridCol w="2508917">
                  <a:extLst>
                    <a:ext uri="{9D8B030D-6E8A-4147-A177-3AD203B41FA5}">
                      <a16:colId xmlns:a16="http://schemas.microsoft.com/office/drawing/2014/main" val="2155786999"/>
                    </a:ext>
                  </a:extLst>
                </a:gridCol>
                <a:gridCol w="2366541">
                  <a:extLst>
                    <a:ext uri="{9D8B030D-6E8A-4147-A177-3AD203B41FA5}">
                      <a16:colId xmlns:a16="http://schemas.microsoft.com/office/drawing/2014/main" val="3286871051"/>
                    </a:ext>
                  </a:extLst>
                </a:gridCol>
                <a:gridCol w="1170502">
                  <a:extLst>
                    <a:ext uri="{9D8B030D-6E8A-4147-A177-3AD203B41FA5}">
                      <a16:colId xmlns:a16="http://schemas.microsoft.com/office/drawing/2014/main" val="2752938432"/>
                    </a:ext>
                  </a:extLst>
                </a:gridCol>
              </a:tblGrid>
              <a:tr h="369325">
                <a:tc>
                  <a:txBody>
                    <a:bodyPr/>
                    <a:lstStyle/>
                    <a:p>
                      <a:pPr algn="ctr">
                        <a:lnSpc>
                          <a:spcPts val="1600"/>
                        </a:lnSpc>
                        <a:spcAft>
                          <a:spcPts val="0"/>
                        </a:spcAft>
                      </a:pPr>
                      <a:r>
                        <a:rPr lang="zh-TW" altLang="en-US" sz="1200" dirty="0" smtClean="0">
                          <a:solidFill>
                            <a:srgbClr val="FFFF00"/>
                          </a:solidFill>
                          <a:effectLst/>
                          <a:latin typeface="微軟正黑體" panose="020B0604030504040204" pitchFamily="34" charset="-120"/>
                          <a:ea typeface="微軟正黑體" panose="020B0604030504040204" pitchFamily="34" charset="-120"/>
                        </a:rPr>
                        <a:t>論文</a:t>
                      </a:r>
                      <a:r>
                        <a:rPr lang="zh-TW" sz="1200" dirty="0" smtClean="0">
                          <a:solidFill>
                            <a:srgbClr val="FFFF00"/>
                          </a:solidFill>
                          <a:effectLst/>
                          <a:latin typeface="微軟正黑體" panose="020B0604030504040204" pitchFamily="34" charset="-120"/>
                          <a:ea typeface="微軟正黑體" panose="020B0604030504040204" pitchFamily="34" charset="-120"/>
                        </a:rPr>
                        <a:t>名稱</a:t>
                      </a:r>
                      <a:endParaRPr lang="zh-TW" sz="1200" dirty="0">
                        <a:solidFill>
                          <a:srgbClr val="FFFF00"/>
                        </a:solidFill>
                        <a:effectLst/>
                        <a:latin typeface="微軟正黑體" panose="020B0604030504040204" pitchFamily="34" charset="-120"/>
                        <a:ea typeface="微軟正黑體" panose="020B0604030504040204" pitchFamily="34" charset="-120"/>
                      </a:endParaRPr>
                    </a:p>
                  </a:txBody>
                  <a:tcPr marL="38100" marR="38100" marT="38100" marB="38100" anchor="ctr">
                    <a:solidFill>
                      <a:schemeClr val="accent5">
                        <a:lumMod val="50000"/>
                      </a:schemeClr>
                    </a:solidFill>
                  </a:tcPr>
                </a:tc>
                <a:tc>
                  <a:txBody>
                    <a:bodyPr/>
                    <a:lstStyle/>
                    <a:p>
                      <a:pPr algn="ctr">
                        <a:lnSpc>
                          <a:spcPts val="1600"/>
                        </a:lnSpc>
                        <a:spcAft>
                          <a:spcPts val="0"/>
                        </a:spcAft>
                      </a:pPr>
                      <a:r>
                        <a:rPr lang="zh-TW" altLang="en-US" sz="1200" dirty="0" smtClean="0">
                          <a:solidFill>
                            <a:srgbClr val="FFFF00"/>
                          </a:solidFill>
                          <a:effectLst/>
                          <a:latin typeface="微軟正黑體" panose="020B0604030504040204" pitchFamily="34" charset="-120"/>
                          <a:ea typeface="微軟正黑體" panose="020B0604030504040204" pitchFamily="34" charset="-120"/>
                        </a:rPr>
                        <a:t>投稿期刊</a:t>
                      </a:r>
                      <a:endParaRPr lang="zh-TW" sz="1200" dirty="0">
                        <a:solidFill>
                          <a:srgbClr val="FFFF00"/>
                        </a:solidFill>
                        <a:effectLst/>
                        <a:latin typeface="微軟正黑體" panose="020B0604030504040204" pitchFamily="34" charset="-120"/>
                        <a:ea typeface="微軟正黑體" panose="020B0604030504040204" pitchFamily="34" charset="-120"/>
                      </a:endParaRPr>
                    </a:p>
                  </a:txBody>
                  <a:tcPr marL="38100" marR="38100" marT="38100" marB="38100" anchor="ctr">
                    <a:solidFill>
                      <a:schemeClr val="accent5">
                        <a:lumMod val="50000"/>
                      </a:schemeClr>
                    </a:solidFill>
                  </a:tcPr>
                </a:tc>
                <a:tc>
                  <a:txBody>
                    <a:bodyPr/>
                    <a:lstStyle/>
                    <a:p>
                      <a:pPr algn="ctr">
                        <a:lnSpc>
                          <a:spcPts val="1600"/>
                        </a:lnSpc>
                        <a:spcAft>
                          <a:spcPts val="0"/>
                        </a:spcAft>
                      </a:pPr>
                      <a:r>
                        <a:rPr lang="zh-TW" altLang="en-US" sz="1200" dirty="0" smtClean="0">
                          <a:solidFill>
                            <a:srgbClr val="FFFF00"/>
                          </a:solidFill>
                          <a:effectLst/>
                          <a:latin typeface="微軟正黑體" panose="020B0604030504040204" pitchFamily="34" charset="-120"/>
                          <a:ea typeface="微軟正黑體" panose="020B0604030504040204" pitchFamily="34" charset="-120"/>
                        </a:rPr>
                        <a:t>期刊等級</a:t>
                      </a:r>
                      <a:endParaRPr lang="zh-TW" sz="1200" dirty="0">
                        <a:solidFill>
                          <a:srgbClr val="FFFF00"/>
                        </a:solidFill>
                        <a:effectLst/>
                        <a:latin typeface="微軟正黑體" panose="020B0604030504040204" pitchFamily="34" charset="-120"/>
                        <a:ea typeface="微軟正黑體" panose="020B0604030504040204" pitchFamily="34" charset="-120"/>
                      </a:endParaRPr>
                    </a:p>
                  </a:txBody>
                  <a:tcPr marL="38100" marR="38100" marT="38100" marB="38100" anchor="ctr">
                    <a:solidFill>
                      <a:schemeClr val="accent5">
                        <a:lumMod val="50000"/>
                      </a:schemeClr>
                    </a:solidFill>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zh-TW" altLang="en-US" sz="1200" dirty="0" smtClean="0">
                          <a:solidFill>
                            <a:srgbClr val="FFFF00"/>
                          </a:solidFill>
                          <a:effectLst/>
                          <a:latin typeface="微軟正黑體" panose="020B0604030504040204" pitchFamily="34" charset="-120"/>
                          <a:ea typeface="微軟正黑體" panose="020B0604030504040204" pitchFamily="34" charset="-120"/>
                        </a:rPr>
                        <a:t>狀態</a:t>
                      </a:r>
                      <a:endParaRPr lang="zh-TW" altLang="zh-TW" sz="1200" dirty="0" smtClean="0">
                        <a:solidFill>
                          <a:srgbClr val="FFFF00"/>
                        </a:solidFill>
                        <a:effectLst/>
                        <a:latin typeface="微軟正黑體" panose="020B0604030504040204" pitchFamily="34" charset="-120"/>
                        <a:ea typeface="微軟正黑體" panose="020B0604030504040204" pitchFamily="34" charset="-120"/>
                      </a:endParaRPr>
                    </a:p>
                  </a:txBody>
                  <a:tcPr marL="38100" marR="38100" marT="38100" marB="38100" anchor="ctr">
                    <a:solidFill>
                      <a:schemeClr val="accent5">
                        <a:lumMod val="50000"/>
                      </a:schemeClr>
                    </a:solidFill>
                  </a:tcPr>
                </a:tc>
                <a:extLst>
                  <a:ext uri="{0D108BD9-81ED-4DB2-BD59-A6C34878D82A}">
                    <a16:rowId xmlns:a16="http://schemas.microsoft.com/office/drawing/2014/main" val="4194961264"/>
                  </a:ext>
                </a:extLst>
              </a:tr>
              <a:tr h="918120">
                <a:tc>
                  <a:txBody>
                    <a:bodyPr/>
                    <a:lstStyle/>
                    <a:p>
                      <a:pPr algn="just">
                        <a:lnSpc>
                          <a:spcPts val="2500"/>
                        </a:lnSpc>
                        <a:spcAft>
                          <a:spcPts val="0"/>
                        </a:spcAft>
                      </a:pPr>
                      <a:r>
                        <a:rPr lang="en-US" altLang="zh-TW" sz="1200" b="0" i="0" kern="1200" dirty="0" smtClean="0">
                          <a:solidFill>
                            <a:schemeClr val="dk1"/>
                          </a:solidFill>
                          <a:effectLst/>
                          <a:latin typeface="微軟正黑體" panose="020B0604030504040204" pitchFamily="34" charset="-120"/>
                          <a:ea typeface="微軟正黑體" panose="020B0604030504040204" pitchFamily="34" charset="-120"/>
                          <a:cs typeface="+mn-cs"/>
                        </a:rPr>
                        <a:t>Music Recommender using Deep Embedding-based Features and Behavior-based Reinforcement Learning</a:t>
                      </a:r>
                      <a:endParaRPr lang="zh-TW" sz="1200" b="0" i="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a:lnSpc>
                          <a:spcPts val="1600"/>
                        </a:lnSpc>
                        <a:spcAft>
                          <a:spcPts val="0"/>
                        </a:spcAft>
                      </a:pPr>
                      <a:r>
                        <a:rPr lang="en-US" altLang="zh-TW" sz="1200" b="0" i="0" kern="1200" dirty="0" smtClean="0">
                          <a:solidFill>
                            <a:schemeClr val="dk1"/>
                          </a:solidFill>
                          <a:effectLst/>
                          <a:latin typeface="微軟正黑體" panose="020B0604030504040204" pitchFamily="34" charset="-120"/>
                          <a:ea typeface="微軟正黑體" panose="020B0604030504040204" pitchFamily="34" charset="-120"/>
                          <a:cs typeface="+mn-cs"/>
                        </a:rPr>
                        <a:t>Multimedia Tools and Applications</a:t>
                      </a:r>
                      <a:endParaRPr lang="zh-TW" sz="1200" b="0" i="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a:lnSpc>
                          <a:spcPts val="1600"/>
                        </a:lnSpc>
                        <a:spcAft>
                          <a:spcPts val="0"/>
                        </a:spcAft>
                      </a:pPr>
                      <a:r>
                        <a:rPr lang="en-US" altLang="zh-TW" sz="1200" b="0" i="0" kern="1200" dirty="0" smtClean="0">
                          <a:solidFill>
                            <a:schemeClr val="dk1"/>
                          </a:solidFill>
                          <a:effectLst/>
                          <a:latin typeface="微軟正黑體" panose="020B0604030504040204" pitchFamily="34" charset="-120"/>
                          <a:ea typeface="微軟正黑體" panose="020B0604030504040204" pitchFamily="34" charset="-120"/>
                          <a:cs typeface="+mn-cs"/>
                        </a:rPr>
                        <a:t>SCIE</a:t>
                      </a:r>
                      <a:r>
                        <a:rPr lang="en-US" altLang="zh-TW" sz="1200" b="1" i="0" kern="1200" dirty="0" smtClean="0">
                          <a:solidFill>
                            <a:schemeClr val="dk1"/>
                          </a:solidFill>
                          <a:effectLst/>
                          <a:latin typeface="微軟正黑體" panose="020B0604030504040204" pitchFamily="34" charset="-120"/>
                          <a:ea typeface="微軟正黑體" panose="020B0604030504040204" pitchFamily="34" charset="-120"/>
                          <a:cs typeface="+mn-cs"/>
                        </a:rPr>
                        <a:t>, Impact Factor: 1.541  (Q2)</a:t>
                      </a:r>
                      <a:endParaRPr lang="zh-TW" sz="1200" b="1" i="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algn="ctr">
                        <a:lnSpc>
                          <a:spcPts val="1600"/>
                        </a:lnSpc>
                        <a:spcAft>
                          <a:spcPts val="0"/>
                        </a:spcAft>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Under</a:t>
                      </a:r>
                      <a:r>
                        <a:rPr lang="en-US" altLang="zh-TW" sz="1200" kern="1200" baseline="0" dirty="0" smtClean="0">
                          <a:solidFill>
                            <a:schemeClr val="dk1"/>
                          </a:solidFill>
                          <a:effectLst/>
                          <a:latin typeface="微軟正黑體" panose="020B0604030504040204" pitchFamily="34" charset="-120"/>
                          <a:ea typeface="微軟正黑體" panose="020B0604030504040204" pitchFamily="34" charset="-120"/>
                          <a:cs typeface="+mn-cs"/>
                        </a:rPr>
                        <a:t> Review</a:t>
                      </a:r>
                      <a:endParaRPr lang="zh-TW" altLang="zh-TW" sz="120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extLst>
                  <a:ext uri="{0D108BD9-81ED-4DB2-BD59-A6C34878D82A}">
                    <a16:rowId xmlns:a16="http://schemas.microsoft.com/office/drawing/2014/main" val="826642921"/>
                  </a:ext>
                </a:extLst>
              </a:tr>
              <a:tr h="679384">
                <a:tc>
                  <a:txBody>
                    <a:bodyPr/>
                    <a:lstStyle/>
                    <a:p>
                      <a:pPr>
                        <a:lnSpc>
                          <a:spcPts val="1600"/>
                        </a:lnSpc>
                        <a:spcAft>
                          <a:spcPts val="0"/>
                        </a:spcAft>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A Study of Using Syntactic Cues in Short-text Similarity Measure</a:t>
                      </a:r>
                      <a:endParaRPr lang="zh-TW" sz="120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a:lnSpc>
                          <a:spcPts val="1600"/>
                        </a:lnSpc>
                        <a:spcAft>
                          <a:spcPts val="0"/>
                        </a:spcAft>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Journal of Internet Technology</a:t>
                      </a:r>
                      <a:endParaRPr lang="zh-TW" sz="120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marL="0" marR="0" indent="0" algn="l" defTabSz="914400" rtl="0" eaLnBrk="1" fontAlgn="auto" latinLnBrk="0" hangingPunct="1">
                        <a:lnSpc>
                          <a:spcPts val="1600"/>
                        </a:lnSpc>
                        <a:spcBef>
                          <a:spcPts val="0"/>
                        </a:spcBef>
                        <a:spcAft>
                          <a:spcPts val="0"/>
                        </a:spcAft>
                        <a:buClrTx/>
                        <a:buSzTx/>
                        <a:buFontTx/>
                        <a:buNone/>
                        <a:tabLst/>
                        <a:defRPr/>
                      </a:pPr>
                      <a:r>
                        <a:rPr lang="en-US" altLang="zh-TW" sz="1200" b="0" i="0" kern="1200" dirty="0" smtClean="0">
                          <a:solidFill>
                            <a:schemeClr val="dk1"/>
                          </a:solidFill>
                          <a:effectLst/>
                          <a:latin typeface="微軟正黑體" panose="020B0604030504040204" pitchFamily="34" charset="-120"/>
                          <a:ea typeface="微軟正黑體" panose="020B0604030504040204" pitchFamily="34" charset="-120"/>
                          <a:cs typeface="+mn-cs"/>
                        </a:rPr>
                        <a:t>SCIE</a:t>
                      </a:r>
                      <a:r>
                        <a:rPr lang="en-US" altLang="zh-TW" sz="1200" b="1" i="0" kern="1200" dirty="0" smtClean="0">
                          <a:solidFill>
                            <a:schemeClr val="dk1"/>
                          </a:solidFill>
                          <a:effectLst/>
                          <a:latin typeface="微軟正黑體" panose="020B0604030504040204" pitchFamily="34" charset="-120"/>
                          <a:ea typeface="微軟正黑體" panose="020B0604030504040204" pitchFamily="34" charset="-120"/>
                          <a:cs typeface="+mn-cs"/>
                        </a:rPr>
                        <a:t>, Impact Factor: 1.301  (Q3)</a:t>
                      </a:r>
                      <a:endParaRPr lang="zh-TW" altLang="zh-TW" sz="1200" b="1" i="0" kern="1200" dirty="0" smtClean="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algn="ctr">
                        <a:lnSpc>
                          <a:spcPts val="1600"/>
                        </a:lnSpc>
                        <a:spcAft>
                          <a:spcPts val="0"/>
                        </a:spcAft>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In</a:t>
                      </a:r>
                      <a:r>
                        <a:rPr lang="en-US" altLang="zh-TW" sz="1200" kern="1200" baseline="0" dirty="0" smtClean="0">
                          <a:solidFill>
                            <a:schemeClr val="dk1"/>
                          </a:solidFill>
                          <a:effectLst/>
                          <a:latin typeface="微軟正黑體" panose="020B0604030504040204" pitchFamily="34" charset="-120"/>
                          <a:ea typeface="微軟正黑體" panose="020B0604030504040204" pitchFamily="34" charset="-120"/>
                          <a:cs typeface="+mn-cs"/>
                        </a:rPr>
                        <a:t> Press</a:t>
                      </a:r>
                      <a:endParaRPr lang="zh-TW" altLang="zh-TW" sz="120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extLst>
                  <a:ext uri="{0D108BD9-81ED-4DB2-BD59-A6C34878D82A}">
                    <a16:rowId xmlns:a16="http://schemas.microsoft.com/office/drawing/2014/main" val="2360114236"/>
                  </a:ext>
                </a:extLst>
              </a:tr>
              <a:tr h="918120">
                <a:tc>
                  <a:txBody>
                    <a:bodyPr/>
                    <a:lstStyle/>
                    <a:p>
                      <a:pPr algn="just">
                        <a:lnSpc>
                          <a:spcPts val="2500"/>
                        </a:lnSpc>
                        <a:spcAft>
                          <a:spcPts val="0"/>
                        </a:spcAft>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Design and Development of the Sentence-based Collocation Recommender with Error Detection for Academic Writing</a:t>
                      </a:r>
                      <a:endParaRPr lang="zh-TW" sz="120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a:lnSpc>
                          <a:spcPts val="1600"/>
                        </a:lnSpc>
                        <a:spcAft>
                          <a:spcPts val="0"/>
                        </a:spcAft>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Journal of Internet Technology</a:t>
                      </a:r>
                      <a:endParaRPr lang="zh-TW" altLang="zh-TW" sz="120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marL="0" marR="0" indent="0" algn="l" defTabSz="914400" rtl="0" eaLnBrk="1" fontAlgn="auto" latinLnBrk="0" hangingPunct="1">
                        <a:lnSpc>
                          <a:spcPts val="1600"/>
                        </a:lnSpc>
                        <a:spcBef>
                          <a:spcPts val="0"/>
                        </a:spcBef>
                        <a:spcAft>
                          <a:spcPts val="0"/>
                        </a:spcAft>
                        <a:buClrTx/>
                        <a:buSzTx/>
                        <a:buFontTx/>
                        <a:buNone/>
                        <a:tabLst/>
                        <a:defRPr/>
                      </a:pPr>
                      <a:r>
                        <a:rPr lang="en-US" altLang="zh-TW" sz="1200" b="0" i="0" kern="1200" dirty="0" smtClean="0">
                          <a:solidFill>
                            <a:schemeClr val="dk1"/>
                          </a:solidFill>
                          <a:effectLst/>
                          <a:latin typeface="微軟正黑體" panose="020B0604030504040204" pitchFamily="34" charset="-120"/>
                          <a:ea typeface="微軟正黑體" panose="020B0604030504040204" pitchFamily="34" charset="-120"/>
                          <a:cs typeface="+mn-cs"/>
                        </a:rPr>
                        <a:t>SCIE</a:t>
                      </a:r>
                      <a:r>
                        <a:rPr lang="en-US" altLang="zh-TW" sz="1200" b="1" i="0" kern="1200" dirty="0" smtClean="0">
                          <a:solidFill>
                            <a:schemeClr val="dk1"/>
                          </a:solidFill>
                          <a:effectLst/>
                          <a:latin typeface="微軟正黑體" panose="020B0604030504040204" pitchFamily="34" charset="-120"/>
                          <a:ea typeface="微軟正黑體" panose="020B0604030504040204" pitchFamily="34" charset="-120"/>
                          <a:cs typeface="+mn-cs"/>
                        </a:rPr>
                        <a:t>, Impact Factor: 1.301  (Q3)</a:t>
                      </a:r>
                      <a:endParaRPr lang="zh-TW" altLang="zh-TW" sz="1200" b="1" i="0" kern="1200" dirty="0" smtClean="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Published</a:t>
                      </a:r>
                      <a:endParaRPr lang="zh-TW" altLang="zh-TW" sz="1200" kern="1200" dirty="0" smtClean="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extLst>
                  <a:ext uri="{0D108BD9-81ED-4DB2-BD59-A6C34878D82A}">
                    <a16:rowId xmlns:a16="http://schemas.microsoft.com/office/drawing/2014/main" val="1553223368"/>
                  </a:ext>
                </a:extLst>
              </a:tr>
              <a:tr h="918120">
                <a:tc>
                  <a:txBody>
                    <a:bodyPr/>
                    <a:lstStyle/>
                    <a:p>
                      <a:pPr algn="just">
                        <a:lnSpc>
                          <a:spcPts val="2500"/>
                        </a:lnSpc>
                        <a:spcAft>
                          <a:spcPts val="0"/>
                        </a:spcAft>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Email security level classification of imbalanced data using artificial neural network: The real case in a world-leading enterprise</a:t>
                      </a:r>
                      <a:endParaRPr lang="zh-TW" sz="120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a:lnSpc>
                          <a:spcPts val="1600"/>
                        </a:lnSpc>
                        <a:spcAft>
                          <a:spcPts val="0"/>
                        </a:spcAft>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Engineering Applications of Artificial Intelligence</a:t>
                      </a:r>
                      <a:endParaRPr lang="zh-TW" sz="120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marL="0" marR="0" indent="0" algn="l" defTabSz="914400" rtl="0" eaLnBrk="1" fontAlgn="auto" latinLnBrk="0" hangingPunct="1">
                        <a:lnSpc>
                          <a:spcPts val="1600"/>
                        </a:lnSpc>
                        <a:spcBef>
                          <a:spcPts val="0"/>
                        </a:spcBef>
                        <a:spcAft>
                          <a:spcPts val="0"/>
                        </a:spcAft>
                        <a:buClrTx/>
                        <a:buSzTx/>
                        <a:buFontTx/>
                        <a:buNone/>
                        <a:tabLst/>
                        <a:defRPr/>
                      </a:pPr>
                      <a:r>
                        <a:rPr lang="en-US" altLang="zh-TW" sz="1200" b="0" i="0" kern="1200" dirty="0" smtClean="0">
                          <a:solidFill>
                            <a:schemeClr val="dk1"/>
                          </a:solidFill>
                          <a:effectLst/>
                          <a:latin typeface="微軟正黑體" panose="020B0604030504040204" pitchFamily="34" charset="-120"/>
                          <a:ea typeface="微軟正黑體" panose="020B0604030504040204" pitchFamily="34" charset="-120"/>
                          <a:cs typeface="+mn-cs"/>
                        </a:rPr>
                        <a:t>SCIE</a:t>
                      </a:r>
                      <a:r>
                        <a:rPr lang="en-US" altLang="zh-TW" sz="1200" b="1" i="0" kern="1200" dirty="0" smtClean="0">
                          <a:solidFill>
                            <a:schemeClr val="dk1"/>
                          </a:solidFill>
                          <a:effectLst/>
                          <a:latin typeface="微軟正黑體" panose="020B0604030504040204" pitchFamily="34" charset="-120"/>
                          <a:ea typeface="微軟正黑體" panose="020B0604030504040204" pitchFamily="34" charset="-120"/>
                          <a:cs typeface="+mn-cs"/>
                        </a:rPr>
                        <a:t>, Impact Factor: 2.819  (Q1)</a:t>
                      </a:r>
                      <a:endParaRPr lang="zh-TW" altLang="zh-TW" sz="1200" b="1" i="0" kern="1200" dirty="0" smtClean="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Published</a:t>
                      </a:r>
                      <a:endParaRPr lang="zh-TW" altLang="zh-TW" sz="1200" kern="1200" dirty="0" smtClean="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extLst>
                  <a:ext uri="{0D108BD9-81ED-4DB2-BD59-A6C34878D82A}">
                    <a16:rowId xmlns:a16="http://schemas.microsoft.com/office/drawing/2014/main" val="4072597380"/>
                  </a:ext>
                </a:extLst>
              </a:tr>
              <a:tr h="918120">
                <a:tc>
                  <a:txBody>
                    <a:bodyPr/>
                    <a:lstStyle/>
                    <a:p>
                      <a:pPr algn="just">
                        <a:lnSpc>
                          <a:spcPts val="2500"/>
                        </a:lnSpc>
                        <a:spcAft>
                          <a:spcPts val="0"/>
                        </a:spcAft>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The Effects of the Alternate Writing and Sketching Brainstorming Method on the Creativity of Industrial Design</a:t>
                      </a:r>
                      <a:endParaRPr lang="zh-TW" sz="120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a:lnSpc>
                          <a:spcPts val="1600"/>
                        </a:lnSpc>
                        <a:spcAft>
                          <a:spcPts val="0"/>
                        </a:spcAft>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Thinking Skills and Creativity</a:t>
                      </a:r>
                      <a:endParaRPr lang="zh-TW" sz="1200" kern="1200" dirty="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marL="0" marR="0" indent="0" algn="l" defTabSz="914400" rtl="0" eaLnBrk="1" fontAlgn="auto" latinLnBrk="0" hangingPunct="1">
                        <a:lnSpc>
                          <a:spcPts val="1600"/>
                        </a:lnSpc>
                        <a:spcBef>
                          <a:spcPts val="0"/>
                        </a:spcBef>
                        <a:spcAft>
                          <a:spcPts val="0"/>
                        </a:spcAft>
                        <a:buClrTx/>
                        <a:buSzTx/>
                        <a:buFontTx/>
                        <a:buNone/>
                        <a:tabLst/>
                        <a:defRPr/>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SSCI, </a:t>
                      </a:r>
                      <a:r>
                        <a:rPr lang="en-US" altLang="zh-TW" sz="1200" b="1" i="0" kern="1200" dirty="0" smtClean="0">
                          <a:solidFill>
                            <a:schemeClr val="dk1"/>
                          </a:solidFill>
                          <a:effectLst/>
                          <a:latin typeface="微軟正黑體" panose="020B0604030504040204" pitchFamily="34" charset="-120"/>
                          <a:ea typeface="微軟正黑體" panose="020B0604030504040204" pitchFamily="34" charset="-120"/>
                          <a:cs typeface="+mn-cs"/>
                        </a:rPr>
                        <a:t>Impact Factor: 1.333  (Q3)</a:t>
                      </a:r>
                      <a:endParaRPr lang="zh-TW" altLang="zh-TW" sz="1200" b="1" i="0" kern="1200" dirty="0" smtClean="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TW" sz="1200" kern="1200" dirty="0" smtClean="0">
                          <a:solidFill>
                            <a:schemeClr val="dk1"/>
                          </a:solidFill>
                          <a:effectLst/>
                          <a:latin typeface="微軟正黑體" panose="020B0604030504040204" pitchFamily="34" charset="-120"/>
                          <a:ea typeface="微軟正黑體" panose="020B0604030504040204" pitchFamily="34" charset="-120"/>
                          <a:cs typeface="+mn-cs"/>
                        </a:rPr>
                        <a:t>Published</a:t>
                      </a:r>
                      <a:endParaRPr lang="zh-TW" altLang="zh-TW" sz="1200" kern="1200" dirty="0" smtClean="0">
                        <a:solidFill>
                          <a:schemeClr val="dk1"/>
                        </a:solidFill>
                        <a:effectLst/>
                        <a:latin typeface="微軟正黑體" panose="020B0604030504040204" pitchFamily="34" charset="-120"/>
                        <a:ea typeface="微軟正黑體" panose="020B0604030504040204" pitchFamily="34" charset="-120"/>
                        <a:cs typeface="+mn-cs"/>
                      </a:endParaRPr>
                    </a:p>
                  </a:txBody>
                  <a:tcPr marL="38100" marR="38100" marT="38100" marB="38100" anchor="ctr"/>
                </a:tc>
                <a:extLst>
                  <a:ext uri="{0D108BD9-81ED-4DB2-BD59-A6C34878D82A}">
                    <a16:rowId xmlns:a16="http://schemas.microsoft.com/office/drawing/2014/main" val="1909853367"/>
                  </a:ext>
                </a:extLst>
              </a:tr>
            </a:tbl>
          </a:graphicData>
        </a:graphic>
      </p:graphicFrame>
      <p:sp>
        <p:nvSpPr>
          <p:cNvPr id="2" name="標題 1"/>
          <p:cNvSpPr>
            <a:spLocks noGrp="1"/>
          </p:cNvSpPr>
          <p:nvPr>
            <p:ph type="title"/>
          </p:nvPr>
        </p:nvSpPr>
        <p:spPr>
          <a:xfrm>
            <a:off x="685801" y="298311"/>
            <a:ext cx="10476689" cy="1456267"/>
          </a:xfrm>
        </p:spPr>
        <p:txBody>
          <a:bodyPr>
            <a:normAutofit/>
          </a:bodyPr>
          <a:lstStyle/>
          <a:p>
            <a:pPr algn="ctr"/>
            <a:r>
              <a:rPr lang="en-US" altLang="zh-TW" sz="4000" b="1" dirty="0" smtClean="0">
                <a:latin typeface="微軟正黑體" panose="020B0604030504040204" pitchFamily="34" charset="-120"/>
                <a:ea typeface="微軟正黑體" panose="020B0604030504040204" pitchFamily="34" charset="-120"/>
              </a:rPr>
              <a:t>201808-NOW</a:t>
            </a:r>
            <a:r>
              <a:rPr lang="zh-TW" altLang="en-US" sz="4000" b="1" dirty="0" smtClean="0">
                <a:latin typeface="微軟正黑體" panose="020B0604030504040204" pitchFamily="34" charset="-120"/>
                <a:ea typeface="微軟正黑體" panose="020B0604030504040204" pitchFamily="34" charset="-120"/>
              </a:rPr>
              <a:t>於臺中科大服務期間之發表</a:t>
            </a:r>
            <a:endParaRPr lang="zh-TW" altLang="en-US" sz="4000" b="1"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F9CA72C4-3FA0-42D8-87BD-B9A0A5A3D136}" type="slidenum">
              <a:rPr lang="zh-TW" altLang="en-US" smtClean="0"/>
              <a:t>3</a:t>
            </a:fld>
            <a:endParaRPr lang="zh-TW" altLang="en-US"/>
          </a:p>
        </p:txBody>
      </p:sp>
    </p:spTree>
    <p:extLst>
      <p:ext uri="{BB962C8B-B14F-4D97-AF65-F5344CB8AC3E}">
        <p14:creationId xmlns:p14="http://schemas.microsoft.com/office/powerpoint/2010/main" val="33111274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000" b="1" dirty="0" smtClean="0">
                <a:latin typeface="微軟正黑體" panose="020B0604030504040204" pitchFamily="34" charset="-120"/>
                <a:ea typeface="微軟正黑體" panose="020B0604030504040204" pitchFamily="34" charset="-120"/>
              </a:rPr>
              <a:t>Air </a:t>
            </a:r>
            <a:r>
              <a:rPr lang="en-US" altLang="zh-TW" sz="4000" b="1" dirty="0">
                <a:latin typeface="微軟正黑體" panose="020B0604030504040204" pitchFamily="34" charset="-120"/>
                <a:ea typeface="微軟正黑體" panose="020B0604030504040204" pitchFamily="34" charset="-120"/>
              </a:rPr>
              <a:t>Quality </a:t>
            </a:r>
            <a:r>
              <a:rPr lang="en-US" altLang="zh-TW" sz="4000" b="1" dirty="0" smtClean="0">
                <a:latin typeface="微軟正黑體" panose="020B0604030504040204" pitchFamily="34" charset="-120"/>
                <a:ea typeface="微軟正黑體" panose="020B0604030504040204" pitchFamily="34" charset="-120"/>
              </a:rPr>
              <a:t>Prediction</a:t>
            </a:r>
            <a:endParaRPr lang="zh-TW" altLang="en-US" sz="40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F9CA72C4-3FA0-42D8-87BD-B9A0A5A3D136}" type="slidenum">
              <a:rPr lang="zh-TW" altLang="en-US" smtClean="0"/>
              <a:t>30</a:t>
            </a:fld>
            <a:endParaRPr lang="zh-TW" altLang="en-US"/>
          </a:p>
        </p:txBody>
      </p:sp>
      <p:pic>
        <p:nvPicPr>
          <p:cNvPr id="5" name="圖片 4">
            <a:hlinkClick r:id="rId2"/>
          </p:cNvPr>
          <p:cNvPicPr>
            <a:picLocks noChangeAspect="1"/>
          </p:cNvPicPr>
          <p:nvPr/>
        </p:nvPicPr>
        <p:blipFill>
          <a:blip r:embed="rId3"/>
          <a:stretch>
            <a:fillRect/>
          </a:stretch>
        </p:blipFill>
        <p:spPr>
          <a:xfrm>
            <a:off x="685801" y="2142067"/>
            <a:ext cx="5209939" cy="3699111"/>
          </a:xfrm>
          <a:prstGeom prst="rect">
            <a:avLst/>
          </a:prstGeom>
        </p:spPr>
      </p:pic>
      <p:pic>
        <p:nvPicPr>
          <p:cNvPr id="6" name="圖片 5">
            <a:hlinkClick r:id="rId4"/>
          </p:cNvPr>
          <p:cNvPicPr>
            <a:picLocks noChangeAspect="1"/>
          </p:cNvPicPr>
          <p:nvPr/>
        </p:nvPicPr>
        <p:blipFill>
          <a:blip r:embed="rId5"/>
          <a:stretch>
            <a:fillRect/>
          </a:stretch>
        </p:blipFill>
        <p:spPr>
          <a:xfrm>
            <a:off x="6319146" y="2142067"/>
            <a:ext cx="4074674" cy="4056899"/>
          </a:xfrm>
          <a:prstGeom prst="rect">
            <a:avLst/>
          </a:prstGeom>
        </p:spPr>
      </p:pic>
    </p:spTree>
    <p:extLst>
      <p:ext uri="{BB962C8B-B14F-4D97-AF65-F5344CB8AC3E}">
        <p14:creationId xmlns:p14="http://schemas.microsoft.com/office/powerpoint/2010/main" val="28797890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latin typeface="微軟正黑體" panose="020B0604030504040204" pitchFamily="34" charset="-120"/>
                <a:ea typeface="微軟正黑體" panose="020B0604030504040204" pitchFamily="34" charset="-120"/>
              </a:rPr>
              <a:t>以</a:t>
            </a:r>
            <a:r>
              <a:rPr lang="en-US" altLang="zh-TW" b="1" dirty="0" smtClean="0">
                <a:latin typeface="微軟正黑體" panose="020B0604030504040204" pitchFamily="34" charset="-120"/>
                <a:ea typeface="微軟正黑體" panose="020B0604030504040204" pitchFamily="34" charset="-120"/>
              </a:rPr>
              <a:t>NBA</a:t>
            </a:r>
            <a:r>
              <a:rPr lang="zh-TW" altLang="en-US" b="1" dirty="0" smtClean="0">
                <a:latin typeface="微軟正黑體" panose="020B0604030504040204" pitchFamily="34" charset="-120"/>
                <a:ea typeface="微軟正黑體" panose="020B0604030504040204" pitchFamily="34" charset="-120"/>
              </a:rPr>
              <a:t>的應用為例</a:t>
            </a:r>
            <a:endParaRPr lang="zh-TW" altLang="en-US"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2013527" y="2077592"/>
            <a:ext cx="10940590" cy="3695136"/>
          </a:xfrm>
        </p:spPr>
        <p:txBody>
          <a:bodyPr>
            <a:normAutofit/>
          </a:bodyPr>
          <a:lstStyle/>
          <a:p>
            <a:r>
              <a:rPr lang="en-US" altLang="zh-TW" sz="2800" dirty="0" err="1" smtClean="0">
                <a:latin typeface="微軟正黑體" panose="020B0604030504040204" pitchFamily="34" charset="-120"/>
                <a:ea typeface="微軟正黑體" panose="020B0604030504040204" pitchFamily="34" charset="-120"/>
              </a:rPr>
              <a:t>DevDays</a:t>
            </a:r>
            <a:r>
              <a:rPr lang="en-US" altLang="zh-TW" sz="2800" dirty="0" smtClean="0">
                <a:latin typeface="微軟正黑體" panose="020B0604030504040204" pitchFamily="34" charset="-120"/>
                <a:ea typeface="微軟正黑體" panose="020B0604030504040204" pitchFamily="34" charset="-120"/>
              </a:rPr>
              <a:t> Asia 2016 </a:t>
            </a:r>
          </a:p>
          <a:p>
            <a:r>
              <a:rPr lang="zh-TW" altLang="en-US" sz="2800" dirty="0" smtClean="0">
                <a:latin typeface="微軟正黑體" panose="020B0604030504040204" pitchFamily="34" charset="-120"/>
                <a:ea typeface="微軟正黑體" panose="020B0604030504040204" pitchFamily="34" charset="-120"/>
              </a:rPr>
              <a:t>入圍前五</a:t>
            </a:r>
            <a:endParaRPr lang="en-US" altLang="zh-TW" sz="2800" dirty="0" smtClean="0">
              <a:latin typeface="微軟正黑體" panose="020B0604030504040204" pitchFamily="34" charset="-120"/>
              <a:ea typeface="微軟正黑體" panose="020B0604030504040204" pitchFamily="34" charset="-120"/>
            </a:endParaRPr>
          </a:p>
          <a:p>
            <a:pPr lvl="1"/>
            <a:r>
              <a:rPr lang="en-US" altLang="zh-TW" sz="2400" dirty="0" smtClean="0">
                <a:latin typeface="微軟正黑體" panose="020B0604030504040204" pitchFamily="34" charset="-120"/>
                <a:ea typeface="微軟正黑體" panose="020B0604030504040204" pitchFamily="34" charset="-120"/>
              </a:rPr>
              <a:t>24</a:t>
            </a:r>
            <a:r>
              <a:rPr lang="zh-TW" altLang="en-US" sz="2400" dirty="0" smtClean="0">
                <a:latin typeface="微軟正黑體" panose="020B0604030504040204" pitchFamily="34" charset="-120"/>
                <a:ea typeface="微軟正黑體" panose="020B0604030504040204" pitchFamily="34" charset="-120"/>
              </a:rPr>
              <a:t>小時黑客松</a:t>
            </a:r>
            <a:endParaRPr lang="en-US" altLang="zh-TW" sz="2400" dirty="0" smtClean="0">
              <a:latin typeface="微軟正黑體" panose="020B0604030504040204" pitchFamily="34" charset="-120"/>
              <a:ea typeface="微軟正黑體" panose="020B0604030504040204" pitchFamily="34" charset="-120"/>
            </a:endParaRPr>
          </a:p>
          <a:p>
            <a:pPr lvl="1"/>
            <a:r>
              <a:rPr lang="en-US" altLang="zh-TW" sz="2400" dirty="0" smtClean="0">
                <a:latin typeface="微軟正黑體" panose="020B0604030504040204" pitchFamily="34" charset="-120"/>
                <a:ea typeface="微軟正黑體" panose="020B0604030504040204" pitchFamily="34" charset="-120"/>
              </a:rPr>
              <a:t>3</a:t>
            </a:r>
            <a:r>
              <a:rPr lang="zh-TW" altLang="en-US" sz="2400" dirty="0" smtClean="0">
                <a:latin typeface="微軟正黑體" panose="020B0604030504040204" pitchFamily="34" charset="-120"/>
                <a:ea typeface="微軟正黑體" panose="020B0604030504040204" pitchFamily="34" charset="-120"/>
              </a:rPr>
              <a:t>人臨時組團</a:t>
            </a:r>
            <a:endParaRPr lang="en-US" altLang="zh-TW" sz="2400" dirty="0" smtClean="0">
              <a:latin typeface="微軟正黑體" panose="020B0604030504040204" pitchFamily="34" charset="-120"/>
              <a:ea typeface="微軟正黑體" panose="020B0604030504040204" pitchFamily="34" charset="-120"/>
            </a:endParaRPr>
          </a:p>
          <a:p>
            <a:pPr lvl="1"/>
            <a:r>
              <a:rPr lang="zh-TW" altLang="en-US" sz="2400" dirty="0" smtClean="0">
                <a:latin typeface="微軟正黑體" panose="020B0604030504040204" pitchFamily="34" charset="-120"/>
                <a:ea typeface="微軟正黑體" panose="020B0604030504040204" pitchFamily="34" charset="-120"/>
              </a:rPr>
              <a:t>臨時命題</a:t>
            </a:r>
            <a:endParaRPr lang="en-US" altLang="zh-TW" sz="2400" dirty="0" smtClean="0">
              <a:latin typeface="微軟正黑體" panose="020B0604030504040204" pitchFamily="34" charset="-120"/>
              <a:ea typeface="微軟正黑體" panose="020B0604030504040204" pitchFamily="34" charset="-120"/>
            </a:endParaRPr>
          </a:p>
          <a:p>
            <a:pPr lvl="1"/>
            <a:r>
              <a:rPr lang="zh-TW" altLang="en-US" sz="2400" dirty="0" smtClean="0">
                <a:latin typeface="微軟正黑體" panose="020B0604030504040204" pitchFamily="34" charset="-120"/>
                <a:ea typeface="微軟正黑體" panose="020B0604030504040204" pitchFamily="34" charset="-120"/>
              </a:rPr>
              <a:t>純好玩</a:t>
            </a:r>
            <a:endParaRPr lang="en-US" altLang="zh-TW" sz="2400"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rotWithShape="1">
          <a:blip r:embed="rId3" cstate="print">
            <a:extLst>
              <a:ext uri="{28A0092B-C50C-407E-A947-70E740481C1C}">
                <a14:useLocalDpi xmlns:a14="http://schemas.microsoft.com/office/drawing/2010/main" val="0"/>
              </a:ext>
            </a:extLst>
          </a:blip>
          <a:srcRect l="3459" r="8916"/>
          <a:stretch/>
        </p:blipFill>
        <p:spPr>
          <a:xfrm>
            <a:off x="5375921" y="2953746"/>
            <a:ext cx="5061249" cy="3250386"/>
          </a:xfrm>
          <a:prstGeom prst="rect">
            <a:avLst/>
          </a:prstGeom>
        </p:spPr>
      </p:pic>
      <p:sp>
        <p:nvSpPr>
          <p:cNvPr id="5" name="投影片編號版面配置區 4"/>
          <p:cNvSpPr>
            <a:spLocks noGrp="1"/>
          </p:cNvSpPr>
          <p:nvPr>
            <p:ph type="sldNum" sz="quarter" idx="12"/>
          </p:nvPr>
        </p:nvSpPr>
        <p:spPr/>
        <p:txBody>
          <a:bodyPr/>
          <a:lstStyle/>
          <a:p>
            <a:fld id="{CBEC735E-60AB-44DC-B0A8-DC8AF5BACA8B}" type="slidenum">
              <a:rPr lang="zh-TW" altLang="en-US" smtClean="0"/>
              <a:t>31</a:t>
            </a:fld>
            <a:endParaRPr lang="zh-TW" altLang="en-US"/>
          </a:p>
        </p:txBody>
      </p:sp>
    </p:spTree>
    <p:extLst>
      <p:ext uri="{BB962C8B-B14F-4D97-AF65-F5344CB8AC3E}">
        <p14:creationId xmlns:p14="http://schemas.microsoft.com/office/powerpoint/2010/main" val="40189318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94233" y="188640"/>
            <a:ext cx="9361284" cy="865188"/>
          </a:xfrm>
        </p:spPr>
        <p:txBody>
          <a:bodyPr>
            <a:noAutofit/>
          </a:bodyPr>
          <a:lstStyle/>
          <a:p>
            <a:r>
              <a:rPr lang="en-US" altLang="zh-TW" sz="4000" b="1" dirty="0" smtClean="0">
                <a:latin typeface="微軟正黑體" panose="020B0604030504040204" pitchFamily="34" charset="-120"/>
                <a:ea typeface="微軟正黑體" panose="020B0604030504040204" pitchFamily="34" charset="-120"/>
              </a:rPr>
              <a:t>NBA</a:t>
            </a:r>
            <a:r>
              <a:rPr lang="zh-TW" altLang="en-US" sz="4000" b="1" dirty="0" smtClean="0">
                <a:latin typeface="微軟正黑體" panose="020B0604030504040204" pitchFamily="34" charset="-120"/>
                <a:ea typeface="微軟正黑體" panose="020B0604030504040204" pitchFamily="34" charset="-120"/>
              </a:rPr>
              <a:t>公開資料 </a:t>
            </a:r>
            <a:r>
              <a:rPr lang="en-US" altLang="zh-TW" sz="4000" b="1" dirty="0" smtClean="0">
                <a:latin typeface="微軟正黑體" panose="020B0604030504040204" pitchFamily="34" charset="-120"/>
                <a:ea typeface="微軟正黑體" panose="020B0604030504040204" pitchFamily="34" charset="-120"/>
              </a:rPr>
              <a:t>&amp;</a:t>
            </a:r>
            <a:r>
              <a:rPr lang="zh-TW" altLang="en-US" sz="4000" b="1" dirty="0" smtClean="0">
                <a:latin typeface="微軟正黑體" panose="020B0604030504040204" pitchFamily="34" charset="-120"/>
                <a:ea typeface="微軟正黑體" panose="020B0604030504040204" pitchFamily="34" charset="-120"/>
              </a:rPr>
              <a:t> </a:t>
            </a:r>
            <a:r>
              <a:rPr lang="en-US" altLang="zh-TW" sz="4000" b="1" dirty="0" smtClean="0">
                <a:latin typeface="微軟正黑體" panose="020B0604030504040204" pitchFamily="34" charset="-120"/>
                <a:ea typeface="微軟正黑體" panose="020B0604030504040204" pitchFamily="34" charset="-120"/>
              </a:rPr>
              <a:t>Game NBA</a:t>
            </a:r>
            <a:r>
              <a:rPr lang="zh-TW" altLang="en-US" sz="4000" b="1" dirty="0" smtClean="0">
                <a:latin typeface="微軟正黑體" panose="020B0604030504040204" pitchFamily="34" charset="-120"/>
                <a:ea typeface="微軟正黑體" panose="020B0604030504040204" pitchFamily="34" charset="-120"/>
              </a:rPr>
              <a:t> </a:t>
            </a:r>
            <a:r>
              <a:rPr lang="en-US" altLang="zh-TW" sz="4000" b="1" dirty="0" smtClean="0">
                <a:latin typeface="微軟正黑體" panose="020B0604030504040204" pitchFamily="34" charset="-120"/>
                <a:ea typeface="微軟正黑體" panose="020B0604030504040204" pitchFamily="34" charset="-120"/>
              </a:rPr>
              <a:t>2K</a:t>
            </a:r>
            <a:r>
              <a:rPr lang="zh-TW" altLang="en-US" sz="4000" b="1" dirty="0" smtClean="0">
                <a:latin typeface="微軟正黑體" panose="020B0604030504040204" pitchFamily="34" charset="-120"/>
                <a:ea typeface="微軟正黑體" panose="020B0604030504040204" pitchFamily="34" charset="-120"/>
              </a:rPr>
              <a:t> 能力值</a:t>
            </a:r>
            <a:endParaRPr lang="zh-TW" altLang="en-US" sz="4000" b="1" dirty="0">
              <a:latin typeface="微軟正黑體" panose="020B0604030504040204" pitchFamily="34" charset="-120"/>
              <a:ea typeface="微軟正黑體" panose="020B0604030504040204" pitchFamily="34" charset="-120"/>
            </a:endParaRPr>
          </a:p>
        </p:txBody>
      </p:sp>
      <p:pic>
        <p:nvPicPr>
          <p:cNvPr id="4" name="內容版面配置區 3"/>
          <p:cNvPicPr>
            <a:picLocks noGrp="1" noChangeAspect="1"/>
          </p:cNvPicPr>
          <p:nvPr>
            <p:ph idx="1"/>
          </p:nvPr>
        </p:nvPicPr>
        <p:blipFill rotWithShape="1">
          <a:blip r:embed="rId3"/>
          <a:srcRect t="8586" r="1163" b="7090"/>
          <a:stretch/>
        </p:blipFill>
        <p:spPr>
          <a:xfrm>
            <a:off x="1991544" y="1124745"/>
            <a:ext cx="7952562" cy="3816425"/>
          </a:xfrm>
          <a:prstGeom prst="rect">
            <a:avLst/>
          </a:prstGeom>
        </p:spPr>
      </p:pic>
      <p:pic>
        <p:nvPicPr>
          <p:cNvPr id="5" name="圖片 4"/>
          <p:cNvPicPr>
            <a:picLocks noChangeAspect="1"/>
          </p:cNvPicPr>
          <p:nvPr/>
        </p:nvPicPr>
        <p:blipFill>
          <a:blip r:embed="rId4"/>
          <a:stretch>
            <a:fillRect/>
          </a:stretch>
        </p:blipFill>
        <p:spPr>
          <a:xfrm>
            <a:off x="5735960" y="3284985"/>
            <a:ext cx="4762500" cy="2924175"/>
          </a:xfrm>
          <a:prstGeom prst="rect">
            <a:avLst/>
          </a:prstGeom>
        </p:spPr>
      </p:pic>
      <p:sp>
        <p:nvSpPr>
          <p:cNvPr id="3" name="矩形 2"/>
          <p:cNvSpPr/>
          <p:nvPr/>
        </p:nvSpPr>
        <p:spPr>
          <a:xfrm>
            <a:off x="2279576" y="5043272"/>
            <a:ext cx="3168352" cy="1200329"/>
          </a:xfrm>
          <a:prstGeom prst="rect">
            <a:avLst/>
          </a:prstGeom>
        </p:spPr>
        <p:txBody>
          <a:bodyPr wrap="square">
            <a:spAutoFit/>
          </a:bodyPr>
          <a:lstStyle/>
          <a:p>
            <a:pPr marL="285750" indent="-285750">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資料來源</a:t>
            </a:r>
            <a:endParaRPr lang="en-US" altLang="zh-TW" sz="2400" b="1" dirty="0">
              <a:latin typeface="微軟正黑體" panose="020B0604030504040204" pitchFamily="34" charset="-120"/>
              <a:ea typeface="微軟正黑體" panose="020B0604030504040204" pitchFamily="34" charset="-120"/>
              <a:hlinkClick r:id="rId5"/>
            </a:endParaRPr>
          </a:p>
          <a:p>
            <a:pPr marL="800100" lvl="1" indent="-342900">
              <a:buFont typeface="+mj-lt"/>
              <a:buAutoNum type="arabicPeriod"/>
            </a:pPr>
            <a:r>
              <a:rPr lang="en-US" altLang="zh-TW" sz="2400" dirty="0">
                <a:latin typeface="微軟正黑體" panose="020B0604030504040204" pitchFamily="34" charset="-120"/>
                <a:ea typeface="微軟正黑體" panose="020B0604030504040204" pitchFamily="34" charset="-120"/>
                <a:hlinkClick r:id="rId5"/>
              </a:rPr>
              <a:t>2K</a:t>
            </a:r>
            <a:r>
              <a:rPr lang="zh-TW" altLang="en-US" sz="2400" dirty="0">
                <a:latin typeface="微軟正黑體" panose="020B0604030504040204" pitchFamily="34" charset="-120"/>
                <a:ea typeface="微軟正黑體" panose="020B0604030504040204" pitchFamily="34" charset="-120"/>
                <a:hlinkClick r:id="rId5"/>
              </a:rPr>
              <a:t> </a:t>
            </a:r>
            <a:r>
              <a:rPr lang="en-US" altLang="zh-TW" sz="2400" dirty="0">
                <a:latin typeface="微軟正黑體" panose="020B0604030504040204" pitchFamily="34" charset="-120"/>
                <a:ea typeface="微軟正黑體" panose="020B0604030504040204" pitchFamily="34" charset="-120"/>
                <a:hlinkClick r:id="rId5"/>
              </a:rPr>
              <a:t>Games</a:t>
            </a:r>
            <a:endParaRPr lang="en-US" altLang="zh-TW" sz="2400" dirty="0">
              <a:latin typeface="微軟正黑體" panose="020B0604030504040204" pitchFamily="34" charset="-120"/>
              <a:ea typeface="微軟正黑體" panose="020B0604030504040204" pitchFamily="34" charset="-120"/>
            </a:endParaRPr>
          </a:p>
          <a:p>
            <a:pPr marL="800100" lvl="1" indent="-342900">
              <a:buFont typeface="+mj-lt"/>
              <a:buAutoNum type="arabicPeriod"/>
            </a:pPr>
            <a:r>
              <a:rPr lang="en-US" altLang="zh-TW" sz="2400" dirty="0">
                <a:latin typeface="微軟正黑體" panose="020B0604030504040204" pitchFamily="34" charset="-120"/>
                <a:ea typeface="微軟正黑體" panose="020B0604030504040204" pitchFamily="34" charset="-120"/>
                <a:hlinkClick r:id="rId6"/>
              </a:rPr>
              <a:t>NBA</a:t>
            </a:r>
            <a:endParaRPr lang="en-US" altLang="zh-TW" sz="2400" dirty="0">
              <a:latin typeface="微軟正黑體" panose="020B0604030504040204" pitchFamily="34" charset="-120"/>
              <a:ea typeface="微軟正黑體" panose="020B0604030504040204" pitchFamily="34" charset="-120"/>
            </a:endParaRPr>
          </a:p>
        </p:txBody>
      </p:sp>
      <p:sp>
        <p:nvSpPr>
          <p:cNvPr id="6" name="投影片編號版面配置區 5"/>
          <p:cNvSpPr>
            <a:spLocks noGrp="1"/>
          </p:cNvSpPr>
          <p:nvPr>
            <p:ph type="sldNum" sz="quarter" idx="12"/>
          </p:nvPr>
        </p:nvSpPr>
        <p:spPr/>
        <p:txBody>
          <a:bodyPr/>
          <a:lstStyle/>
          <a:p>
            <a:fld id="{CBEC735E-60AB-44DC-B0A8-DC8AF5BACA8B}" type="slidenum">
              <a:rPr lang="zh-TW" altLang="en-US" smtClean="0"/>
              <a:t>32</a:t>
            </a:fld>
            <a:endParaRPr lang="zh-TW" altLang="en-US"/>
          </a:p>
        </p:txBody>
      </p:sp>
    </p:spTree>
    <p:extLst>
      <p:ext uri="{BB962C8B-B14F-4D97-AF65-F5344CB8AC3E}">
        <p14:creationId xmlns:p14="http://schemas.microsoft.com/office/powerpoint/2010/main" val="17336321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zh-TW" altLang="en-US" sz="4000" b="1" dirty="0" smtClean="0">
                <a:latin typeface="微軟正黑體" panose="020B0604030504040204" pitchFamily="34" charset="-120"/>
                <a:ea typeface="微軟正黑體" panose="020B0604030504040204" pitchFamily="34" charset="-120"/>
              </a:rPr>
              <a:t>以</a:t>
            </a:r>
            <a:r>
              <a:rPr lang="en-US" altLang="zh-TW" sz="4000" b="1" dirty="0" smtClean="0">
                <a:latin typeface="微軟正黑體" panose="020B0604030504040204" pitchFamily="34" charset="-120"/>
                <a:ea typeface="微軟正黑體" panose="020B0604030504040204" pitchFamily="34" charset="-120"/>
              </a:rPr>
              <a:t>NBA</a:t>
            </a:r>
            <a:r>
              <a:rPr lang="zh-TW" altLang="en-US" sz="4000" b="1" dirty="0" smtClean="0">
                <a:latin typeface="微軟正黑體" panose="020B0604030504040204" pitchFamily="34" charset="-120"/>
                <a:ea typeface="微軟正黑體" panose="020B0604030504040204" pitchFamily="34" charset="-120"/>
              </a:rPr>
              <a:t>的應用為例</a:t>
            </a:r>
            <a:endParaRPr lang="zh-TW" altLang="en-US" sz="40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1917475" y="2130385"/>
            <a:ext cx="10353762" cy="1351723"/>
          </a:xfrm>
        </p:spPr>
        <p:txBody>
          <a:bodyPr>
            <a:normAutofit/>
          </a:bodyPr>
          <a:lstStyle/>
          <a:p>
            <a:r>
              <a:rPr lang="en-US" altLang="zh-TW" sz="2800" b="1" dirty="0" smtClean="0">
                <a:latin typeface="微軟正黑體" panose="020B0604030504040204" pitchFamily="34" charset="-120"/>
                <a:ea typeface="微軟正黑體" panose="020B0604030504040204" pitchFamily="34" charset="-120"/>
              </a:rPr>
              <a:t>NBA 2K17</a:t>
            </a:r>
            <a:r>
              <a:rPr lang="zh-TW" altLang="en-US" sz="2800" b="1" dirty="0" smtClean="0">
                <a:latin typeface="微軟正黑體" panose="020B0604030504040204" pitchFamily="34" charset="-120"/>
                <a:ea typeface="微軟正黑體" panose="020B0604030504040204" pitchFamily="34" charset="-120"/>
              </a:rPr>
              <a:t>能力預測</a:t>
            </a:r>
            <a:endParaRPr lang="en-US" altLang="zh-TW" sz="2800" b="1" dirty="0">
              <a:latin typeface="微軟正黑體" panose="020B0604030504040204" pitchFamily="34" charset="-120"/>
              <a:ea typeface="微軟正黑體" panose="020B0604030504040204" pitchFamily="34" charset="-120"/>
            </a:endParaRPr>
          </a:p>
          <a:p>
            <a:endParaRPr lang="zh-TW" altLang="en-US" sz="2800" b="1" dirty="0">
              <a:latin typeface="微軟正黑體" panose="020B0604030504040204" pitchFamily="34" charset="-120"/>
              <a:ea typeface="微軟正黑體" panose="020B0604030504040204" pitchFamily="34" charset="-120"/>
            </a:endParaRPr>
          </a:p>
        </p:txBody>
      </p:sp>
      <p:pic>
        <p:nvPicPr>
          <p:cNvPr id="8"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13836" r="44190" b="11046"/>
          <a:stretch/>
        </p:blipFill>
        <p:spPr>
          <a:xfrm>
            <a:off x="1917475" y="2980775"/>
            <a:ext cx="3631632" cy="3258650"/>
          </a:xfrm>
          <a:prstGeom prst="rect">
            <a:avLst/>
          </a:prstGeom>
        </p:spPr>
      </p:pic>
      <p:pic>
        <p:nvPicPr>
          <p:cNvPr id="9" name="Picture 4"/>
          <p:cNvPicPr>
            <a:picLocks noChangeAspect="1"/>
          </p:cNvPicPr>
          <p:nvPr/>
        </p:nvPicPr>
        <p:blipFill rotWithShape="1">
          <a:blip r:embed="rId4" cstate="print">
            <a:extLst>
              <a:ext uri="{28A0092B-C50C-407E-A947-70E740481C1C}">
                <a14:useLocalDpi xmlns:a14="http://schemas.microsoft.com/office/drawing/2010/main" val="0"/>
              </a:ext>
            </a:extLst>
          </a:blip>
          <a:srcRect t="14753" r="42396" b="7272"/>
          <a:stretch/>
        </p:blipFill>
        <p:spPr>
          <a:xfrm>
            <a:off x="6090675" y="2980775"/>
            <a:ext cx="3929549" cy="3546179"/>
          </a:xfrm>
          <a:prstGeom prst="rect">
            <a:avLst/>
          </a:prstGeom>
        </p:spPr>
      </p:pic>
      <p:sp>
        <p:nvSpPr>
          <p:cNvPr id="7" name="矩形 6"/>
          <p:cNvSpPr/>
          <p:nvPr/>
        </p:nvSpPr>
        <p:spPr>
          <a:xfrm>
            <a:off x="4024180" y="3617914"/>
            <a:ext cx="1368152"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sz="quarter" idx="12"/>
          </p:nvPr>
        </p:nvSpPr>
        <p:spPr/>
        <p:txBody>
          <a:bodyPr/>
          <a:lstStyle/>
          <a:p>
            <a:fld id="{CBEC735E-60AB-44DC-B0A8-DC8AF5BACA8B}" type="slidenum">
              <a:rPr lang="zh-TW" altLang="en-US" smtClean="0"/>
              <a:t>33</a:t>
            </a:fld>
            <a:endParaRPr lang="zh-TW" altLang="en-US"/>
          </a:p>
        </p:txBody>
      </p:sp>
    </p:spTree>
    <p:extLst>
      <p:ext uri="{BB962C8B-B14F-4D97-AF65-F5344CB8AC3E}">
        <p14:creationId xmlns:p14="http://schemas.microsoft.com/office/powerpoint/2010/main" val="25815365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000" b="1" dirty="0" smtClean="0">
                <a:latin typeface="微軟正黑體" panose="020B0604030504040204" pitchFamily="34" charset="-120"/>
                <a:ea typeface="微軟正黑體" panose="020B0604030504040204" pitchFamily="34" charset="-120"/>
              </a:rPr>
              <a:t>NBA</a:t>
            </a:r>
            <a:r>
              <a:rPr lang="zh-TW" altLang="en-US" sz="4000" b="1" dirty="0" smtClean="0">
                <a:latin typeface="微軟正黑體" panose="020B0604030504040204" pitchFamily="34" charset="-120"/>
                <a:ea typeface="微軟正黑體" panose="020B0604030504040204" pitchFamily="34" charset="-120"/>
              </a:rPr>
              <a:t>季後賽預測</a:t>
            </a:r>
            <a:endParaRPr lang="zh-TW" altLang="en-US" sz="40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p:txBody>
          <a:bodyPr/>
          <a:lstStyle/>
          <a:p>
            <a:endParaRPr lang="zh-TW" alt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800" y="1709315"/>
            <a:ext cx="5430064" cy="276351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871" y="3516910"/>
            <a:ext cx="6316160" cy="3230211"/>
          </a:xfrm>
          <a:prstGeom prst="rect">
            <a:avLst/>
          </a:prstGeom>
        </p:spPr>
      </p:pic>
      <p:sp>
        <p:nvSpPr>
          <p:cNvPr id="6" name="矩形 5"/>
          <p:cNvSpPr/>
          <p:nvPr/>
        </p:nvSpPr>
        <p:spPr>
          <a:xfrm>
            <a:off x="5586619" y="3801532"/>
            <a:ext cx="50405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投影片編號版面配置區 6"/>
          <p:cNvSpPr>
            <a:spLocks noGrp="1"/>
          </p:cNvSpPr>
          <p:nvPr>
            <p:ph type="sldNum" sz="quarter" idx="12"/>
          </p:nvPr>
        </p:nvSpPr>
        <p:spPr/>
        <p:txBody>
          <a:bodyPr/>
          <a:lstStyle/>
          <a:p>
            <a:fld id="{CBEC735E-60AB-44DC-B0A8-DC8AF5BACA8B}" type="slidenum">
              <a:rPr lang="zh-TW" altLang="en-US" smtClean="0"/>
              <a:t>34</a:t>
            </a:fld>
            <a:endParaRPr lang="zh-TW" altLang="en-US"/>
          </a:p>
        </p:txBody>
      </p:sp>
    </p:spTree>
    <p:extLst>
      <p:ext uri="{BB962C8B-B14F-4D97-AF65-F5344CB8AC3E}">
        <p14:creationId xmlns:p14="http://schemas.microsoft.com/office/powerpoint/2010/main" val="20957650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zh-TW" altLang="en-US" sz="4000" b="1" dirty="0">
                <a:latin typeface="微軟正黑體" panose="020B0604030504040204" pitchFamily="34" charset="-120"/>
                <a:ea typeface="微軟正黑體" panose="020B0604030504040204" pitchFamily="34" charset="-120"/>
              </a:rPr>
              <a:t>資料</a:t>
            </a:r>
            <a:r>
              <a:rPr lang="zh-TW" altLang="en-US" sz="4000" b="1" dirty="0" smtClean="0">
                <a:latin typeface="微軟正黑體" panose="020B0604030504040204" pitchFamily="34" charset="-120"/>
                <a:ea typeface="微軟正黑體" panose="020B0604030504040204" pitchFamily="34" charset="-120"/>
              </a:rPr>
              <a:t>驅動創新應用</a:t>
            </a:r>
            <a:endParaRPr lang="zh-TW" altLang="en-US" sz="40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3483864" y="2203790"/>
            <a:ext cx="5336864" cy="4044609"/>
          </a:xfrm>
        </p:spPr>
        <p:txBody>
          <a:bodyPr>
            <a:noAutofit/>
          </a:bodyPr>
          <a:lstStyle/>
          <a:p>
            <a:r>
              <a:rPr lang="zh-TW" altLang="en-US" sz="2800" dirty="0">
                <a:latin typeface="微軟正黑體" panose="020B0604030504040204" pitchFamily="34" charset="-120"/>
                <a:ea typeface="微軟正黑體" panose="020B0604030504040204" pitchFamily="34" charset="-120"/>
              </a:rPr>
              <a:t>文字、聲音、</a:t>
            </a:r>
            <a:r>
              <a:rPr lang="zh-TW" altLang="en-US" sz="2800" dirty="0" smtClean="0">
                <a:latin typeface="微軟正黑體" panose="020B0604030504040204" pitchFamily="34" charset="-120"/>
                <a:ea typeface="微軟正黑體" panose="020B0604030504040204" pitchFamily="34" charset="-120"/>
              </a:rPr>
              <a:t>影像、時序性</a:t>
            </a:r>
            <a:endParaRPr lang="en-US" altLang="zh-TW" sz="2800" dirty="0" smtClean="0">
              <a:latin typeface="微軟正黑體" panose="020B0604030504040204" pitchFamily="34" charset="-120"/>
              <a:ea typeface="微軟正黑體" panose="020B0604030504040204" pitchFamily="34" charset="-120"/>
            </a:endParaRPr>
          </a:p>
          <a:p>
            <a:pPr lvl="1"/>
            <a:r>
              <a:rPr lang="zh-TW" altLang="en-US" sz="2400" dirty="0" smtClean="0">
                <a:latin typeface="微軟正黑體" panose="020B0604030504040204" pitchFamily="34" charset="-120"/>
                <a:ea typeface="微軟正黑體" panose="020B0604030504040204" pitchFamily="34" charset="-120"/>
              </a:rPr>
              <a:t>自然語言處理</a:t>
            </a:r>
            <a:endParaRPr lang="en-US" altLang="zh-TW" sz="2400" dirty="0" smtClean="0">
              <a:latin typeface="微軟正黑體" panose="020B0604030504040204" pitchFamily="34" charset="-120"/>
              <a:ea typeface="微軟正黑體" panose="020B0604030504040204" pitchFamily="34" charset="-120"/>
            </a:endParaRPr>
          </a:p>
          <a:p>
            <a:pPr lvl="1"/>
            <a:r>
              <a:rPr lang="zh-TW" altLang="en-US" sz="2400" dirty="0">
                <a:latin typeface="微軟正黑體" panose="020B0604030504040204" pitchFamily="34" charset="-120"/>
                <a:ea typeface="微軟正黑體" panose="020B0604030504040204" pitchFamily="34" charset="-120"/>
              </a:rPr>
              <a:t>語</a:t>
            </a:r>
            <a:r>
              <a:rPr lang="zh-TW" altLang="en-US" sz="2400" dirty="0" smtClean="0">
                <a:latin typeface="微軟正黑體" panose="020B0604030504040204" pitchFamily="34" charset="-120"/>
                <a:ea typeface="微軟正黑體" panose="020B0604030504040204" pitchFamily="34" charset="-120"/>
              </a:rPr>
              <a:t>音辨識</a:t>
            </a:r>
            <a:endParaRPr lang="en-US" altLang="zh-TW" sz="2400" dirty="0" smtClean="0">
              <a:latin typeface="微軟正黑體" panose="020B0604030504040204" pitchFamily="34" charset="-120"/>
              <a:ea typeface="微軟正黑體" panose="020B0604030504040204" pitchFamily="34" charset="-120"/>
            </a:endParaRPr>
          </a:p>
          <a:p>
            <a:pPr lvl="1"/>
            <a:r>
              <a:rPr lang="zh-TW" altLang="en-US" sz="2400" dirty="0" smtClean="0">
                <a:latin typeface="微軟正黑體" panose="020B0604030504040204" pitchFamily="34" charset="-120"/>
                <a:ea typeface="微軟正黑體" panose="020B0604030504040204" pitchFamily="34" charset="-120"/>
              </a:rPr>
              <a:t>影像辨識</a:t>
            </a:r>
            <a:endParaRPr lang="en-US" altLang="zh-TW" sz="2400" dirty="0" smtClean="0">
              <a:latin typeface="微軟正黑體" panose="020B0604030504040204" pitchFamily="34" charset="-120"/>
              <a:ea typeface="微軟正黑體" panose="020B0604030504040204" pitchFamily="34" charset="-120"/>
            </a:endParaRPr>
          </a:p>
          <a:p>
            <a:pPr lvl="1"/>
            <a:r>
              <a:rPr lang="zh-TW" altLang="en-US" sz="2400" dirty="0" smtClean="0">
                <a:latin typeface="微軟正黑體" panose="020B0604030504040204" pitchFamily="34" charset="-120"/>
                <a:ea typeface="微軟正黑體" panose="020B0604030504040204" pitchFamily="34" charset="-120"/>
              </a:rPr>
              <a:t>物聯網應用</a:t>
            </a:r>
            <a:endParaRPr lang="en-US" altLang="zh-TW" sz="2400" dirty="0" smtClean="0">
              <a:latin typeface="微軟正黑體" panose="020B0604030504040204" pitchFamily="34" charset="-120"/>
              <a:ea typeface="微軟正黑體" panose="020B0604030504040204" pitchFamily="34" charset="-120"/>
            </a:endParaRPr>
          </a:p>
          <a:p>
            <a:r>
              <a:rPr lang="zh-TW" altLang="en-US" sz="2800" dirty="0" smtClean="0">
                <a:latin typeface="微軟正黑體" panose="020B0604030504040204" pitchFamily="34" charset="-120"/>
                <a:ea typeface="微軟正黑體" panose="020B0604030504040204" pitchFamily="34" charset="-120"/>
              </a:rPr>
              <a:t>數值</a:t>
            </a:r>
            <a:r>
              <a:rPr lang="zh-TW" altLang="en-US" sz="2800" dirty="0">
                <a:latin typeface="微軟正黑體" panose="020B0604030504040204" pitchFamily="34" charset="-120"/>
                <a:ea typeface="微軟正黑體" panose="020B0604030504040204" pitchFamily="34" charset="-120"/>
              </a:rPr>
              <a:t>與非</a:t>
            </a:r>
            <a:r>
              <a:rPr lang="zh-TW" altLang="en-US" sz="2800" dirty="0" smtClean="0">
                <a:latin typeface="微軟正黑體" panose="020B0604030504040204" pitchFamily="34" charset="-120"/>
                <a:ea typeface="微軟正黑體" panose="020B0604030504040204" pitchFamily="34" charset="-120"/>
              </a:rPr>
              <a:t>數值</a:t>
            </a:r>
            <a:endParaRPr lang="en-US" altLang="zh-TW" sz="2800" dirty="0" smtClean="0">
              <a:latin typeface="微軟正黑體" panose="020B0604030504040204" pitchFamily="34" charset="-120"/>
              <a:ea typeface="微軟正黑體" panose="020B0604030504040204" pitchFamily="34" charset="-120"/>
            </a:endParaRPr>
          </a:p>
          <a:p>
            <a:pPr lvl="1"/>
            <a:r>
              <a:rPr lang="zh-TW" altLang="en-US" sz="2400" dirty="0" smtClean="0">
                <a:latin typeface="微軟正黑體" panose="020B0604030504040204" pitchFamily="34" charset="-120"/>
                <a:ea typeface="微軟正黑體" panose="020B0604030504040204" pitchFamily="34" charset="-120"/>
              </a:rPr>
              <a:t>連續</a:t>
            </a:r>
            <a:r>
              <a:rPr lang="zh-TW" altLang="en-US" sz="2400" dirty="0">
                <a:latin typeface="微軟正黑體" panose="020B0604030504040204" pitchFamily="34" charset="-120"/>
                <a:ea typeface="微軟正黑體" panose="020B0604030504040204" pitchFamily="34" charset="-120"/>
              </a:rPr>
              <a:t>性</a:t>
            </a:r>
            <a:endParaRPr lang="en-US" altLang="zh-TW" sz="2400" dirty="0" smtClean="0">
              <a:latin typeface="微軟正黑體" panose="020B0604030504040204" pitchFamily="34" charset="-120"/>
              <a:ea typeface="微軟正黑體" panose="020B0604030504040204" pitchFamily="34" charset="-120"/>
            </a:endParaRPr>
          </a:p>
          <a:p>
            <a:pPr lvl="1"/>
            <a:r>
              <a:rPr lang="zh-TW" altLang="en-US" sz="2400" dirty="0" smtClean="0">
                <a:latin typeface="微軟正黑體" panose="020B0604030504040204" pitchFamily="34" charset="-120"/>
                <a:ea typeface="微軟正黑體" panose="020B0604030504040204" pitchFamily="34" charset="-120"/>
              </a:rPr>
              <a:t>離散性、類別</a:t>
            </a:r>
            <a:endParaRPr lang="en-US" altLang="zh-TW" sz="2400" dirty="0" smtClean="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CBEC735E-60AB-44DC-B0A8-DC8AF5BACA8B}" type="slidenum">
              <a:rPr lang="zh-TW" altLang="en-US" smtClean="0"/>
              <a:t>35</a:t>
            </a:fld>
            <a:endParaRPr lang="zh-TW" altLang="en-US"/>
          </a:p>
        </p:txBody>
      </p:sp>
    </p:spTree>
    <p:extLst>
      <p:ext uri="{BB962C8B-B14F-4D97-AF65-F5344CB8AC3E}">
        <p14:creationId xmlns:p14="http://schemas.microsoft.com/office/powerpoint/2010/main" val="12144067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p:txBody>
          <a:bodyPr/>
          <a:lstStyle/>
          <a:p>
            <a:r>
              <a:rPr lang="en-US" altLang="zh-TW" dirty="0" smtClean="0">
                <a:latin typeface="微軟正黑體" panose="020B0604030504040204" pitchFamily="34" charset="-120"/>
                <a:ea typeface="微軟正黑體" panose="020B0604030504040204" pitchFamily="34" charset="-120"/>
              </a:rPr>
              <a:t>Open Datasets</a:t>
            </a:r>
            <a:endParaRPr lang="zh-TW" altLang="en-US" dirty="0">
              <a:latin typeface="微軟正黑體" panose="020B0604030504040204" pitchFamily="34" charset="-120"/>
              <a:ea typeface="微軟正黑體" panose="020B0604030504040204" pitchFamily="34" charset="-120"/>
            </a:endParaRPr>
          </a:p>
        </p:txBody>
      </p:sp>
      <p:sp>
        <p:nvSpPr>
          <p:cNvPr id="8" name="副標題 7"/>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0257176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3200" b="1" dirty="0">
                <a:latin typeface="微軟正黑體" panose="020B0604030504040204" pitchFamily="34" charset="-120"/>
                <a:ea typeface="微軟正黑體" panose="020B0604030504040204" pitchFamily="34" charset="-120"/>
              </a:rPr>
              <a:t>UC Irvine Machine Learning Repository</a:t>
            </a:r>
            <a:endParaRPr lang="zh-TW" altLang="en-US" sz="32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1332895" y="1850741"/>
            <a:ext cx="10353762" cy="416227"/>
          </a:xfrm>
        </p:spPr>
        <p:txBody>
          <a:bodyPr>
            <a:normAutofit/>
          </a:bodyPr>
          <a:lstStyle/>
          <a:p>
            <a:r>
              <a:rPr lang="en-US" altLang="zh-TW" dirty="0">
                <a:latin typeface="微軟正黑體" panose="020B0604030504040204" pitchFamily="34" charset="-120"/>
                <a:ea typeface="微軟正黑體" panose="020B0604030504040204" pitchFamily="34" charset="-120"/>
              </a:rPr>
              <a:t>http://archive.ics.uci.edu/ml/datasets.html</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CBEC735E-60AB-44DC-B0A8-DC8AF5BACA8B}" type="slidenum">
              <a:rPr lang="zh-TW" altLang="en-US" smtClean="0"/>
              <a:t>37</a:t>
            </a:fld>
            <a:endParaRPr lang="zh-TW" altLang="en-US"/>
          </a:p>
        </p:txBody>
      </p:sp>
      <p:grpSp>
        <p:nvGrpSpPr>
          <p:cNvPr id="10" name="群組 9"/>
          <p:cNvGrpSpPr/>
          <p:nvPr/>
        </p:nvGrpSpPr>
        <p:grpSpPr>
          <a:xfrm>
            <a:off x="1867144" y="2436091"/>
            <a:ext cx="8447061" cy="4185761"/>
            <a:chOff x="1867144" y="2436091"/>
            <a:chExt cx="8447061" cy="4185761"/>
          </a:xfrm>
        </p:grpSpPr>
        <p:pic>
          <p:nvPicPr>
            <p:cNvPr id="5" name="圖片 4"/>
            <p:cNvPicPr>
              <a:picLocks noChangeAspect="1"/>
            </p:cNvPicPr>
            <p:nvPr/>
          </p:nvPicPr>
          <p:blipFill>
            <a:blip r:embed="rId2"/>
            <a:stretch>
              <a:fillRect/>
            </a:stretch>
          </p:blipFill>
          <p:spPr>
            <a:xfrm>
              <a:off x="1867144" y="2436091"/>
              <a:ext cx="8447061" cy="4185761"/>
            </a:xfrm>
            <a:prstGeom prst="rect">
              <a:avLst/>
            </a:prstGeom>
          </p:spPr>
        </p:pic>
        <p:sp>
          <p:nvSpPr>
            <p:cNvPr id="7" name="橢圓形圖說文字 6"/>
            <p:cNvSpPr/>
            <p:nvPr/>
          </p:nvSpPr>
          <p:spPr>
            <a:xfrm>
              <a:off x="8564057" y="2668296"/>
              <a:ext cx="1652903" cy="395761"/>
            </a:xfrm>
            <a:prstGeom prst="wedgeEllipseCallout">
              <a:avLst>
                <a:gd name="adj1" fmla="val -682"/>
                <a:gd name="adj2" fmla="val 120754"/>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dirty="0" smtClean="0">
                  <a:latin typeface="微軟正黑體" panose="020B0604030504040204" pitchFamily="34" charset="-120"/>
                  <a:ea typeface="微軟正黑體" panose="020B0604030504040204" pitchFamily="34" charset="-120"/>
                </a:rPr>
                <a:t>資料筆數</a:t>
              </a:r>
              <a:endParaRPr lang="zh-TW" altLang="en-US" dirty="0">
                <a:latin typeface="微軟正黑體" panose="020B0604030504040204" pitchFamily="34" charset="-120"/>
                <a:ea typeface="微軟正黑體" panose="020B0604030504040204" pitchFamily="34" charset="-120"/>
              </a:endParaRPr>
            </a:p>
          </p:txBody>
        </p:sp>
        <p:sp>
          <p:nvSpPr>
            <p:cNvPr id="8" name="橢圓形圖說文字 7"/>
            <p:cNvSpPr/>
            <p:nvPr/>
          </p:nvSpPr>
          <p:spPr>
            <a:xfrm>
              <a:off x="5850548" y="2735695"/>
              <a:ext cx="1157851" cy="414812"/>
            </a:xfrm>
            <a:prstGeom prst="wedgeEllipseCallout">
              <a:avLst>
                <a:gd name="adj1" fmla="val 103737"/>
                <a:gd name="adj2" fmla="val 9884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dirty="0" smtClean="0">
                  <a:latin typeface="微軟正黑體" panose="020B0604030504040204" pitchFamily="34" charset="-120"/>
                  <a:ea typeface="微軟正黑體" panose="020B0604030504040204" pitchFamily="34" charset="-120"/>
                </a:rPr>
                <a:t>任</a:t>
              </a:r>
              <a:r>
                <a:rPr lang="zh-TW" altLang="en-US" dirty="0">
                  <a:latin typeface="微軟正黑體" panose="020B0604030504040204" pitchFamily="34" charset="-120"/>
                  <a:ea typeface="微軟正黑體" panose="020B0604030504040204" pitchFamily="34" charset="-120"/>
                </a:rPr>
                <a:t>務</a:t>
              </a:r>
            </a:p>
          </p:txBody>
        </p:sp>
        <p:sp>
          <p:nvSpPr>
            <p:cNvPr id="9" name="橢圓形圖說文字 8"/>
            <p:cNvSpPr/>
            <p:nvPr/>
          </p:nvSpPr>
          <p:spPr>
            <a:xfrm>
              <a:off x="7008398" y="2468850"/>
              <a:ext cx="1652903" cy="364568"/>
            </a:xfrm>
            <a:prstGeom prst="wedgeEllipseCallout">
              <a:avLst>
                <a:gd name="adj1" fmla="val 48475"/>
                <a:gd name="adj2" fmla="val 187981"/>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dirty="0" smtClean="0">
                  <a:latin typeface="微軟正黑體" panose="020B0604030504040204" pitchFamily="34" charset="-120"/>
                  <a:ea typeface="微軟正黑體" panose="020B0604030504040204" pitchFamily="34" charset="-120"/>
                </a:rPr>
                <a:t>資料型態</a:t>
              </a:r>
              <a:endParaRPr lang="zh-TW" altLang="en-US" dirty="0">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17334532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err="1" smtClean="0">
                <a:latin typeface="微軟正黑體" panose="020B0604030504040204" pitchFamily="34" charset="-120"/>
                <a:ea typeface="微軟正黑體" panose="020B0604030504040204" pitchFamily="34" charset="-120"/>
              </a:rPr>
              <a:t>Kaggle</a:t>
            </a:r>
            <a:r>
              <a:rPr lang="en-US" altLang="zh-TW" b="1" dirty="0" smtClean="0">
                <a:latin typeface="微軟正黑體" panose="020B0604030504040204" pitchFamily="34" charset="-120"/>
                <a:ea typeface="微軟正黑體" panose="020B0604030504040204" pitchFamily="34" charset="-120"/>
              </a:rPr>
              <a:t> </a:t>
            </a:r>
            <a:r>
              <a:rPr lang="en-US" altLang="zh-TW" b="1" dirty="0" err="1" smtClean="0">
                <a:latin typeface="微軟正黑體" panose="020B0604030504040204" pitchFamily="34" charset="-120"/>
                <a:ea typeface="微軟正黑體" panose="020B0604030504040204" pitchFamily="34" charset="-120"/>
              </a:rPr>
              <a:t>DataSets</a:t>
            </a:r>
            <a:endParaRPr lang="zh-TW" altLang="en-US"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2380854" y="1714226"/>
            <a:ext cx="6341115" cy="641470"/>
          </a:xfrm>
        </p:spPr>
        <p:txBody>
          <a:bodyPr/>
          <a:lstStyle/>
          <a:p>
            <a:r>
              <a:rPr lang="en-US" altLang="zh-TW" dirty="0"/>
              <a:t>https://www.kaggle.com/datasets</a:t>
            </a:r>
            <a:endParaRPr lang="zh-TW" altLang="en-US" dirty="0"/>
          </a:p>
        </p:txBody>
      </p:sp>
      <p:sp>
        <p:nvSpPr>
          <p:cNvPr id="4" name="投影片編號版面配置區 3"/>
          <p:cNvSpPr>
            <a:spLocks noGrp="1"/>
          </p:cNvSpPr>
          <p:nvPr>
            <p:ph type="sldNum" sz="quarter" idx="12"/>
          </p:nvPr>
        </p:nvSpPr>
        <p:spPr/>
        <p:txBody>
          <a:bodyPr/>
          <a:lstStyle/>
          <a:p>
            <a:fld id="{CBEC735E-60AB-44DC-B0A8-DC8AF5BACA8B}" type="slidenum">
              <a:rPr lang="zh-TW" altLang="en-US" smtClean="0"/>
              <a:t>38</a:t>
            </a:fld>
            <a:endParaRPr lang="zh-TW" altLang="en-US"/>
          </a:p>
        </p:txBody>
      </p:sp>
      <p:pic>
        <p:nvPicPr>
          <p:cNvPr id="5" name="圖片 4"/>
          <p:cNvPicPr>
            <a:picLocks noChangeAspect="1"/>
          </p:cNvPicPr>
          <p:nvPr/>
        </p:nvPicPr>
        <p:blipFill>
          <a:blip r:embed="rId2"/>
          <a:stretch>
            <a:fillRect/>
          </a:stretch>
        </p:blipFill>
        <p:spPr>
          <a:xfrm>
            <a:off x="3165308" y="2355696"/>
            <a:ext cx="5850733" cy="4276853"/>
          </a:xfrm>
          <a:prstGeom prst="rect">
            <a:avLst/>
          </a:prstGeom>
        </p:spPr>
      </p:pic>
    </p:spTree>
    <p:extLst>
      <p:ext uri="{BB962C8B-B14F-4D97-AF65-F5344CB8AC3E}">
        <p14:creationId xmlns:p14="http://schemas.microsoft.com/office/powerpoint/2010/main" val="10397548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zh-TW" altLang="en-US" sz="4000" b="1" dirty="0">
                <a:latin typeface="微軟正黑體" panose="020B0604030504040204" pitchFamily="34" charset="-120"/>
                <a:ea typeface="微軟正黑體" panose="020B0604030504040204" pitchFamily="34" charset="-120"/>
              </a:rPr>
              <a:t>臺</a:t>
            </a:r>
            <a:r>
              <a:rPr lang="zh-TW" altLang="en-US" sz="4000" b="1" dirty="0" smtClean="0">
                <a:latin typeface="微軟正黑體" panose="020B0604030504040204" pitchFamily="34" charset="-120"/>
                <a:ea typeface="微軟正黑體" panose="020B0604030504040204" pitchFamily="34" charset="-120"/>
              </a:rPr>
              <a:t>南市開放資料</a:t>
            </a:r>
            <a:endParaRPr lang="zh-TW" altLang="en-US" sz="40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3133512" y="1754946"/>
            <a:ext cx="7230080" cy="523311"/>
          </a:xfrm>
        </p:spPr>
        <p:txBody>
          <a:bodyPr/>
          <a:lstStyle/>
          <a:p>
            <a:r>
              <a:rPr lang="en-US" altLang="zh-TW" dirty="0">
                <a:latin typeface="微軟正黑體" panose="020B0604030504040204" pitchFamily="34" charset="-120"/>
                <a:ea typeface="微軟正黑體" panose="020B0604030504040204" pitchFamily="34" charset="-120"/>
              </a:rPr>
              <a:t>http://data.tainan.gov.tw/dataset</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CBEC735E-60AB-44DC-B0A8-DC8AF5BACA8B}" type="slidenum">
              <a:rPr lang="zh-TW" altLang="en-US" smtClean="0"/>
              <a:t>39</a:t>
            </a:fld>
            <a:endParaRPr lang="zh-TW" altLang="en-US"/>
          </a:p>
        </p:txBody>
      </p:sp>
      <p:pic>
        <p:nvPicPr>
          <p:cNvPr id="5" name="圖片 4"/>
          <p:cNvPicPr>
            <a:picLocks noChangeAspect="1"/>
          </p:cNvPicPr>
          <p:nvPr/>
        </p:nvPicPr>
        <p:blipFill rotWithShape="1">
          <a:blip r:embed="rId2"/>
          <a:srcRect b="16417"/>
          <a:stretch/>
        </p:blipFill>
        <p:spPr>
          <a:xfrm>
            <a:off x="3240551" y="2449706"/>
            <a:ext cx="5247575" cy="4273711"/>
          </a:xfrm>
          <a:prstGeom prst="rect">
            <a:avLst/>
          </a:prstGeom>
        </p:spPr>
      </p:pic>
    </p:spTree>
    <p:extLst>
      <p:ext uri="{BB962C8B-B14F-4D97-AF65-F5344CB8AC3E}">
        <p14:creationId xmlns:p14="http://schemas.microsoft.com/office/powerpoint/2010/main" val="26164308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000" b="1" dirty="0">
                <a:latin typeface="微軟正黑體" panose="020B0604030504040204" pitchFamily="34" charset="-120"/>
                <a:ea typeface="微軟正黑體" panose="020B0604030504040204" pitchFamily="34" charset="-120"/>
              </a:rPr>
              <a:t>Email security level classification</a:t>
            </a:r>
            <a:endParaRPr lang="zh-TW" altLang="en-US" sz="40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F9CA72C4-3FA0-42D8-87BD-B9A0A5A3D136}" type="slidenum">
              <a:rPr lang="zh-TW" altLang="en-US" smtClean="0"/>
              <a:t>4</a:t>
            </a:fld>
            <a:endParaRPr lang="zh-TW" altLang="en-US"/>
          </a:p>
        </p:txBody>
      </p:sp>
      <p:pic>
        <p:nvPicPr>
          <p:cNvPr id="7" name="圖片 6">
            <a:hlinkClick r:id="rId2"/>
          </p:cNvPr>
          <p:cNvPicPr>
            <a:picLocks noChangeAspect="1"/>
          </p:cNvPicPr>
          <p:nvPr/>
        </p:nvPicPr>
        <p:blipFill>
          <a:blip r:embed="rId3"/>
          <a:stretch>
            <a:fillRect/>
          </a:stretch>
        </p:blipFill>
        <p:spPr>
          <a:xfrm>
            <a:off x="685801" y="2142067"/>
            <a:ext cx="5322848" cy="3680537"/>
          </a:xfrm>
          <a:prstGeom prst="rect">
            <a:avLst/>
          </a:prstGeom>
        </p:spPr>
      </p:pic>
      <p:pic>
        <p:nvPicPr>
          <p:cNvPr id="8" name="圖片 7"/>
          <p:cNvPicPr>
            <a:picLocks noChangeAspect="1"/>
          </p:cNvPicPr>
          <p:nvPr/>
        </p:nvPicPr>
        <p:blipFill>
          <a:blip r:embed="rId4"/>
          <a:stretch>
            <a:fillRect/>
          </a:stretch>
        </p:blipFill>
        <p:spPr>
          <a:xfrm>
            <a:off x="6353556" y="3358447"/>
            <a:ext cx="5410200" cy="1247775"/>
          </a:xfrm>
          <a:prstGeom prst="rect">
            <a:avLst/>
          </a:prstGeom>
        </p:spPr>
      </p:pic>
    </p:spTree>
    <p:extLst>
      <p:ext uri="{BB962C8B-B14F-4D97-AF65-F5344CB8AC3E}">
        <p14:creationId xmlns:p14="http://schemas.microsoft.com/office/powerpoint/2010/main" val="15400040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b="1" dirty="0" smtClean="0">
                <a:latin typeface="微軟正黑體" panose="020B0604030504040204" pitchFamily="34" charset="-120"/>
                <a:ea typeface="微軟正黑體" panose="020B0604030504040204" pitchFamily="34" charset="-120"/>
              </a:rPr>
              <a:t>Thank you</a:t>
            </a:r>
            <a:endParaRPr lang="zh-TW" altLang="en-US" b="1"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1614827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000" b="1" dirty="0" smtClean="0">
                <a:latin typeface="微軟正黑體" panose="020B0604030504040204" pitchFamily="34" charset="-120"/>
                <a:ea typeface="微軟正黑體" panose="020B0604030504040204" pitchFamily="34" charset="-120"/>
              </a:rPr>
              <a:t>semantic-based</a:t>
            </a:r>
            <a:r>
              <a:rPr lang="zh-TW" altLang="en-US" sz="4000" b="1" dirty="0" smtClean="0">
                <a:latin typeface="微軟正黑體" panose="020B0604030504040204" pitchFamily="34" charset="-120"/>
                <a:ea typeface="微軟正黑體" panose="020B0604030504040204" pitchFamily="34" charset="-120"/>
              </a:rPr>
              <a:t> </a:t>
            </a:r>
            <a:r>
              <a:rPr lang="en-US" altLang="zh-TW" sz="4000" b="1" dirty="0" smtClean="0">
                <a:latin typeface="微軟正黑體" panose="020B0604030504040204" pitchFamily="34" charset="-120"/>
                <a:ea typeface="微軟正黑體" panose="020B0604030504040204" pitchFamily="34" charset="-120"/>
              </a:rPr>
              <a:t>Recommender</a:t>
            </a:r>
            <a:br>
              <a:rPr lang="en-US" altLang="zh-TW" sz="4000" b="1" dirty="0" smtClean="0">
                <a:latin typeface="微軟正黑體" panose="020B0604030504040204" pitchFamily="34" charset="-120"/>
                <a:ea typeface="微軟正黑體" panose="020B0604030504040204" pitchFamily="34" charset="-120"/>
              </a:rPr>
            </a:br>
            <a:r>
              <a:rPr lang="en-US" altLang="zh-TW" sz="4000" b="1" dirty="0" smtClean="0">
                <a:latin typeface="微軟正黑體" panose="020B0604030504040204" pitchFamily="34" charset="-120"/>
                <a:ea typeface="微軟正黑體" panose="020B0604030504040204" pitchFamily="34" charset="-120"/>
              </a:rPr>
              <a:t> for online </a:t>
            </a:r>
            <a:r>
              <a:rPr lang="en-US" altLang="zh-TW" sz="4000" b="1" dirty="0">
                <a:latin typeface="微軟正黑體" panose="020B0604030504040204" pitchFamily="34" charset="-120"/>
                <a:ea typeface="微軟正黑體" panose="020B0604030504040204" pitchFamily="34" charset="-120"/>
              </a:rPr>
              <a:t>bookstore</a:t>
            </a:r>
            <a:endParaRPr lang="zh-TW" altLang="en-US" sz="40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F9CA72C4-3FA0-42D8-87BD-B9A0A5A3D136}" type="slidenum">
              <a:rPr lang="zh-TW" altLang="en-US" smtClean="0"/>
              <a:t>5</a:t>
            </a:fld>
            <a:endParaRPr lang="zh-TW" altLang="en-US"/>
          </a:p>
        </p:txBody>
      </p:sp>
      <p:pic>
        <p:nvPicPr>
          <p:cNvPr id="6" name="圖片 5">
            <a:hlinkClick r:id="rId2"/>
          </p:cNvPr>
          <p:cNvPicPr>
            <a:picLocks noChangeAspect="1"/>
          </p:cNvPicPr>
          <p:nvPr/>
        </p:nvPicPr>
        <p:blipFill>
          <a:blip r:embed="rId3"/>
          <a:stretch>
            <a:fillRect/>
          </a:stretch>
        </p:blipFill>
        <p:spPr>
          <a:xfrm>
            <a:off x="685801" y="2142067"/>
            <a:ext cx="5161550" cy="3499687"/>
          </a:xfrm>
          <a:prstGeom prst="rect">
            <a:avLst/>
          </a:prstGeom>
        </p:spPr>
      </p:pic>
      <p:pic>
        <p:nvPicPr>
          <p:cNvPr id="9" name="圖片 8"/>
          <p:cNvPicPr>
            <a:picLocks noChangeAspect="1"/>
          </p:cNvPicPr>
          <p:nvPr/>
        </p:nvPicPr>
        <p:blipFill>
          <a:blip r:embed="rId4"/>
          <a:stretch>
            <a:fillRect/>
          </a:stretch>
        </p:blipFill>
        <p:spPr>
          <a:xfrm>
            <a:off x="6058304" y="2929391"/>
            <a:ext cx="4758922" cy="1925037"/>
          </a:xfrm>
          <a:prstGeom prst="rect">
            <a:avLst/>
          </a:prstGeom>
        </p:spPr>
      </p:pic>
    </p:spTree>
    <p:extLst>
      <p:ext uri="{BB962C8B-B14F-4D97-AF65-F5344CB8AC3E}">
        <p14:creationId xmlns:p14="http://schemas.microsoft.com/office/powerpoint/2010/main" val="15332478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1" dirty="0" smtClean="0">
                <a:latin typeface="微軟正黑體" panose="020B0604030504040204" pitchFamily="34" charset="-120"/>
                <a:ea typeface="微軟正黑體" panose="020B0604030504040204" pitchFamily="34" charset="-120"/>
              </a:rPr>
              <a:t>自然語言理解</a:t>
            </a:r>
            <a:endParaRPr lang="zh-TW" altLang="en-US" b="1" dirty="0">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idx="1"/>
          </p:nvPr>
        </p:nvSpPr>
        <p:spPr/>
        <p:txBody>
          <a:bodyPr>
            <a:normAutofit/>
          </a:bodyPr>
          <a:lstStyle/>
          <a:p>
            <a:r>
              <a:rPr lang="en-US" altLang="zh-TW" sz="4000" dirty="0" smtClean="0">
                <a:latin typeface="微軟正黑體" panose="020B0604030504040204" pitchFamily="34" charset="-120"/>
                <a:ea typeface="微軟正黑體" panose="020B0604030504040204" pitchFamily="34" charset="-120"/>
              </a:rPr>
              <a:t>Natural Language Understanding</a:t>
            </a:r>
            <a:endParaRPr lang="zh-TW" altLang="en-US" sz="4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447240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25599" y="715968"/>
            <a:ext cx="8460510" cy="55418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sz="quarter" idx="12"/>
          </p:nvPr>
        </p:nvSpPr>
        <p:spPr/>
        <p:txBody>
          <a:bodyPr/>
          <a:lstStyle/>
          <a:p>
            <a:fld id="{D57F1E4F-1CFF-5643-939E-217C01CDF565}" type="slidenum">
              <a:rPr lang="en-US" smtClean="0">
                <a:ea typeface="Segoe UI" panose="020B0502040204020203" pitchFamily="34" charset="0"/>
              </a:rPr>
              <a:pPr/>
              <a:t>7</a:t>
            </a:fld>
            <a:endParaRPr lang="en-US" dirty="0">
              <a:ea typeface="Segoe UI" panose="020B0502040204020203" pitchFamily="34" charset="0"/>
            </a:endParaRPr>
          </a:p>
        </p:txBody>
      </p:sp>
      <p:pic>
        <p:nvPicPr>
          <p:cNvPr id="1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29759" y="1247428"/>
            <a:ext cx="6397326" cy="3838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52770" r="3847"/>
          <a:stretch/>
        </p:blipFill>
        <p:spPr bwMode="auto">
          <a:xfrm>
            <a:off x="3495102" y="3822904"/>
            <a:ext cx="1746408" cy="203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群組 11"/>
          <p:cNvGrpSpPr/>
          <p:nvPr/>
        </p:nvGrpSpPr>
        <p:grpSpPr>
          <a:xfrm>
            <a:off x="2681194" y="2326968"/>
            <a:ext cx="670446" cy="576147"/>
            <a:chOff x="3917949" y="3787402"/>
            <a:chExt cx="1428751" cy="1400176"/>
          </a:xfrm>
        </p:grpSpPr>
        <p:pic>
          <p:nvPicPr>
            <p:cNvPr id="16" name="Picture 13" descr="How to Convert Lotus Notes Mail File to Outlook Manually"/>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99660" l="0" r="100000"/>
                      </a14:imgEffect>
                    </a14:imgLayer>
                  </a14:imgProps>
                </a:ext>
                <a:ext uri="{28A0092B-C50C-407E-A947-70E740481C1C}">
                  <a14:useLocalDpi xmlns:a14="http://schemas.microsoft.com/office/drawing/2010/main" val="0"/>
                </a:ext>
              </a:extLst>
            </a:blip>
            <a:srcRect/>
            <a:stretch>
              <a:fillRect/>
            </a:stretch>
          </p:blipFill>
          <p:spPr bwMode="auto">
            <a:xfrm>
              <a:off x="3917949" y="3787402"/>
              <a:ext cx="1428751" cy="14001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 descr="http://images.macworld.com/images/news/graphics/140551-lotus-notes-logo_original.jpg">
              <a:hlinkClick r:id="rId6"/>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2500" b="96000" l="9408" r="89547"/>
                      </a14:imgEffect>
                    </a14:imgLayer>
                  </a14:imgProps>
                </a:ext>
                <a:ext uri="{28A0092B-C50C-407E-A947-70E740481C1C}">
                  <a14:useLocalDpi xmlns:a14="http://schemas.microsoft.com/office/drawing/2010/main" val="0"/>
                </a:ext>
              </a:extLst>
            </a:blip>
            <a:srcRect/>
            <a:stretch>
              <a:fillRect/>
            </a:stretch>
          </p:blipFill>
          <p:spPr bwMode="auto">
            <a:xfrm>
              <a:off x="3963987" y="4235078"/>
              <a:ext cx="1366838" cy="95250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矩形 12"/>
          <p:cNvSpPr/>
          <p:nvPr/>
        </p:nvSpPr>
        <p:spPr>
          <a:xfrm>
            <a:off x="2889808" y="1382630"/>
            <a:ext cx="1210588" cy="400110"/>
          </a:xfrm>
          <a:prstGeom prst="rect">
            <a:avLst/>
          </a:prstGeom>
        </p:spPr>
        <p:txBody>
          <a:bodyPr wrap="none">
            <a:spAutoFit/>
          </a:bodyPr>
          <a:lstStyle/>
          <a:p>
            <a:r>
              <a:rPr lang="zh-TW" altLang="en-US" sz="2000" dirty="0">
                <a:solidFill>
                  <a:srgbClr val="820000"/>
                </a:solidFill>
                <a:latin typeface="微軟正黑體" pitchFamily="34" charset="-120"/>
                <a:ea typeface="微軟正黑體" pitchFamily="34" charset="-120"/>
              </a:rPr>
              <a:t>文字檔案</a:t>
            </a:r>
            <a:endParaRPr lang="zh-TW" altLang="en-US" dirty="0">
              <a:solidFill>
                <a:srgbClr val="820000"/>
              </a:solidFill>
              <a:latin typeface="微軟正黑體" pitchFamily="34" charset="-120"/>
              <a:ea typeface="微軟正黑體" pitchFamily="34" charset="-120"/>
            </a:endParaRPr>
          </a:p>
        </p:txBody>
      </p:sp>
      <p:sp>
        <p:nvSpPr>
          <p:cNvPr id="14" name="矩形 13"/>
          <p:cNvSpPr/>
          <p:nvPr/>
        </p:nvSpPr>
        <p:spPr>
          <a:xfrm>
            <a:off x="5138436" y="4796483"/>
            <a:ext cx="2492991" cy="369332"/>
          </a:xfrm>
          <a:prstGeom prst="rect">
            <a:avLst/>
          </a:prstGeom>
        </p:spPr>
        <p:txBody>
          <a:bodyPr wrap="none">
            <a:spAutoFit/>
          </a:bodyPr>
          <a:lstStyle/>
          <a:p>
            <a:r>
              <a:rPr lang="zh-TW" altLang="en-US" dirty="0">
                <a:solidFill>
                  <a:srgbClr val="00B050"/>
                </a:solidFill>
                <a:latin typeface="微軟正黑體" pitchFamily="34" charset="-120"/>
                <a:ea typeface="微軟正黑體" pitchFamily="34" charset="-120"/>
              </a:rPr>
              <a:t>解析成多元維度的向量</a:t>
            </a:r>
          </a:p>
        </p:txBody>
      </p:sp>
      <p:sp>
        <p:nvSpPr>
          <p:cNvPr id="7" name="矩形 6"/>
          <p:cNvSpPr/>
          <p:nvPr/>
        </p:nvSpPr>
        <p:spPr>
          <a:xfrm>
            <a:off x="4804080" y="1841784"/>
            <a:ext cx="2491009" cy="369332"/>
          </a:xfrm>
          <a:prstGeom prst="rect">
            <a:avLst/>
          </a:prstGeom>
        </p:spPr>
        <p:txBody>
          <a:bodyPr wrap="square">
            <a:spAutoFit/>
          </a:bodyPr>
          <a:lstStyle/>
          <a:p>
            <a:r>
              <a:rPr lang="zh-TW" altLang="en-US" dirty="0">
                <a:solidFill>
                  <a:srgbClr val="00B050"/>
                </a:solidFill>
                <a:latin typeface="微軟正黑體" pitchFamily="34" charset="-120"/>
                <a:ea typeface="微軟正黑體" pitchFamily="34" charset="-120"/>
              </a:rPr>
              <a:t>將被拆解成多個字元</a:t>
            </a:r>
          </a:p>
        </p:txBody>
      </p:sp>
      <p:pic>
        <p:nvPicPr>
          <p:cNvPr id="8" name="Picture 4"/>
          <p:cNvPicPr>
            <a:picLocks noChangeAspect="1" noChangeArrowheads="1"/>
          </p:cNvPicPr>
          <p:nvPr/>
        </p:nvPicPr>
        <p:blipFill rotWithShape="1">
          <a:blip r:embed="rId9">
            <a:extLst>
              <a:ext uri="{28A0092B-C50C-407E-A947-70E740481C1C}">
                <a14:useLocalDpi xmlns:a14="http://schemas.microsoft.com/office/drawing/2010/main" val="0"/>
              </a:ext>
            </a:extLst>
          </a:blip>
          <a:srcRect t="39312"/>
          <a:stretch/>
        </p:blipFill>
        <p:spPr bwMode="auto">
          <a:xfrm rot="18214293">
            <a:off x="7182201" y="3381517"/>
            <a:ext cx="638175" cy="47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7569517" y="1564786"/>
            <a:ext cx="1949044" cy="646331"/>
          </a:xfrm>
          <a:prstGeom prst="rect">
            <a:avLst/>
          </a:prstGeom>
        </p:spPr>
        <p:txBody>
          <a:bodyPr wrap="square">
            <a:spAutoFit/>
          </a:bodyPr>
          <a:lstStyle/>
          <a:p>
            <a:r>
              <a:rPr lang="zh-TW" altLang="en-US" dirty="0">
                <a:solidFill>
                  <a:srgbClr val="7030A0"/>
                </a:solidFill>
                <a:latin typeface="微軟正黑體" pitchFamily="34" charset="-120"/>
                <a:ea typeface="微軟正黑體" pitchFamily="34" charset="-120"/>
              </a:rPr>
              <a:t>透過</a:t>
            </a:r>
            <a:r>
              <a:rPr lang="zh-TW" altLang="en-US" dirty="0">
                <a:solidFill>
                  <a:srgbClr val="7030A0"/>
                </a:solidFill>
                <a:latin typeface="Calibri" pitchFamily="34" charset="0"/>
                <a:ea typeface="微軟正黑體" pitchFamily="34" charset="-120"/>
                <a:cs typeface="Calibri" pitchFamily="34" charset="0"/>
              </a:rPr>
              <a:t>向量比對</a:t>
            </a:r>
            <a:endParaRPr lang="en-US" altLang="zh-TW" dirty="0">
              <a:solidFill>
                <a:srgbClr val="7030A0"/>
              </a:solidFill>
              <a:latin typeface="Calibri" pitchFamily="34" charset="0"/>
              <a:ea typeface="微軟正黑體" pitchFamily="34" charset="-120"/>
              <a:cs typeface="Calibri" pitchFamily="34" charset="0"/>
            </a:endParaRPr>
          </a:p>
          <a:p>
            <a:r>
              <a:rPr lang="zh-TW" altLang="en-US" dirty="0">
                <a:solidFill>
                  <a:srgbClr val="7030A0"/>
                </a:solidFill>
                <a:latin typeface="Calibri" pitchFamily="34" charset="0"/>
                <a:ea typeface="微軟正黑體" pitchFamily="34" charset="-120"/>
                <a:cs typeface="Calibri" pitchFamily="34" charset="0"/>
              </a:rPr>
              <a:t>找出相似的資料</a:t>
            </a:r>
          </a:p>
        </p:txBody>
      </p:sp>
    </p:spTree>
    <p:extLst>
      <p:ext uri="{BB962C8B-B14F-4D97-AF65-F5344CB8AC3E}">
        <p14:creationId xmlns:p14="http://schemas.microsoft.com/office/powerpoint/2010/main" val="784627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88137" y="637032"/>
            <a:ext cx="10131425" cy="1456267"/>
          </a:xfrm>
        </p:spPr>
        <p:txBody>
          <a:bodyPr>
            <a:normAutofit/>
          </a:bodyPr>
          <a:lstStyle/>
          <a:p>
            <a:pPr algn="ctr"/>
            <a:r>
              <a:rPr lang="en-US" altLang="zh-TW" sz="4000" b="1" dirty="0" smtClean="0">
                <a:latin typeface="微軟正黑體" panose="020B0604030504040204" pitchFamily="34" charset="-120"/>
                <a:ea typeface="微軟正黑體" panose="020B0604030504040204" pitchFamily="34" charset="-120"/>
              </a:rPr>
              <a:t>Vector Representation</a:t>
            </a:r>
            <a:endParaRPr lang="zh-TW" altLang="en-US" sz="4000" b="1"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ea typeface="Segoe UI" panose="020B0502040204020203" pitchFamily="34" charset="0"/>
              </a:rPr>
              <a:pPr/>
              <a:t>8</a:t>
            </a:fld>
            <a:endParaRPr lang="en-US" dirty="0">
              <a:ea typeface="Segoe UI" panose="020B0502040204020203" pitchFamily="34" charset="0"/>
            </a:endParaRPr>
          </a:p>
        </p:txBody>
      </p:sp>
      <p:graphicFrame>
        <p:nvGraphicFramePr>
          <p:cNvPr id="5" name="表格 4"/>
          <p:cNvGraphicFramePr>
            <a:graphicFrameLocks noGrp="1"/>
          </p:cNvGraphicFramePr>
          <p:nvPr>
            <p:extLst/>
          </p:nvPr>
        </p:nvGraphicFramePr>
        <p:xfrm>
          <a:off x="2852024" y="2476238"/>
          <a:ext cx="6603650" cy="2595880"/>
        </p:xfrm>
        <a:graphic>
          <a:graphicData uri="http://schemas.openxmlformats.org/drawingml/2006/table">
            <a:tbl>
              <a:tblPr firstRow="1" bandRow="1">
                <a:tableStyleId>{5C22544A-7EE6-4342-B048-85BDC9FD1C3A}</a:tableStyleId>
              </a:tblPr>
              <a:tblGrid>
                <a:gridCol w="660365">
                  <a:extLst>
                    <a:ext uri="{9D8B030D-6E8A-4147-A177-3AD203B41FA5}">
                      <a16:colId xmlns:a16="http://schemas.microsoft.com/office/drawing/2014/main" val="1218437862"/>
                    </a:ext>
                  </a:extLst>
                </a:gridCol>
                <a:gridCol w="660365">
                  <a:extLst>
                    <a:ext uri="{9D8B030D-6E8A-4147-A177-3AD203B41FA5}">
                      <a16:colId xmlns:a16="http://schemas.microsoft.com/office/drawing/2014/main" val="2611270047"/>
                    </a:ext>
                  </a:extLst>
                </a:gridCol>
                <a:gridCol w="660365">
                  <a:extLst>
                    <a:ext uri="{9D8B030D-6E8A-4147-A177-3AD203B41FA5}">
                      <a16:colId xmlns:a16="http://schemas.microsoft.com/office/drawing/2014/main" val="976744524"/>
                    </a:ext>
                  </a:extLst>
                </a:gridCol>
                <a:gridCol w="660365">
                  <a:extLst>
                    <a:ext uri="{9D8B030D-6E8A-4147-A177-3AD203B41FA5}">
                      <a16:colId xmlns:a16="http://schemas.microsoft.com/office/drawing/2014/main" val="1717945555"/>
                    </a:ext>
                  </a:extLst>
                </a:gridCol>
                <a:gridCol w="660365">
                  <a:extLst>
                    <a:ext uri="{9D8B030D-6E8A-4147-A177-3AD203B41FA5}">
                      <a16:colId xmlns:a16="http://schemas.microsoft.com/office/drawing/2014/main" val="2520355322"/>
                    </a:ext>
                  </a:extLst>
                </a:gridCol>
                <a:gridCol w="660365">
                  <a:extLst>
                    <a:ext uri="{9D8B030D-6E8A-4147-A177-3AD203B41FA5}">
                      <a16:colId xmlns:a16="http://schemas.microsoft.com/office/drawing/2014/main" val="1874287356"/>
                    </a:ext>
                  </a:extLst>
                </a:gridCol>
                <a:gridCol w="660365">
                  <a:extLst>
                    <a:ext uri="{9D8B030D-6E8A-4147-A177-3AD203B41FA5}">
                      <a16:colId xmlns:a16="http://schemas.microsoft.com/office/drawing/2014/main" val="765937676"/>
                    </a:ext>
                  </a:extLst>
                </a:gridCol>
                <a:gridCol w="660365">
                  <a:extLst>
                    <a:ext uri="{9D8B030D-6E8A-4147-A177-3AD203B41FA5}">
                      <a16:colId xmlns:a16="http://schemas.microsoft.com/office/drawing/2014/main" val="2501006740"/>
                    </a:ext>
                  </a:extLst>
                </a:gridCol>
                <a:gridCol w="660365">
                  <a:extLst>
                    <a:ext uri="{9D8B030D-6E8A-4147-A177-3AD203B41FA5}">
                      <a16:colId xmlns:a16="http://schemas.microsoft.com/office/drawing/2014/main" val="3583577535"/>
                    </a:ext>
                  </a:extLst>
                </a:gridCol>
                <a:gridCol w="660365">
                  <a:extLst>
                    <a:ext uri="{9D8B030D-6E8A-4147-A177-3AD203B41FA5}">
                      <a16:colId xmlns:a16="http://schemas.microsoft.com/office/drawing/2014/main" val="107994212"/>
                    </a:ext>
                  </a:extLst>
                </a:gridCol>
              </a:tblGrid>
              <a:tr h="370840">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w</a:t>
                      </a:r>
                      <a:r>
                        <a:rPr lang="en-US" altLang="zh-TW" sz="1600" baseline="-25000" dirty="0" smtClean="0">
                          <a:latin typeface="微軟正黑體" panose="020B0604030504040204" pitchFamily="34" charset="-120"/>
                          <a:ea typeface="微軟正黑體" panose="020B0604030504040204" pitchFamily="34" charset="-120"/>
                        </a:rPr>
                        <a:t>1</a:t>
                      </a:r>
                      <a:endParaRPr lang="zh-TW" altLang="en-US" sz="1600" baseline="-250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w</a:t>
                      </a:r>
                      <a:r>
                        <a:rPr lang="en-US" altLang="zh-TW" sz="1600" baseline="-25000" dirty="0" smtClean="0">
                          <a:latin typeface="微軟正黑體" panose="020B0604030504040204" pitchFamily="34" charset="-120"/>
                          <a:ea typeface="微軟正黑體" panose="020B0604030504040204" pitchFamily="34" charset="-120"/>
                        </a:rPr>
                        <a:t>2</a:t>
                      </a:r>
                      <a:endParaRPr lang="zh-TW" altLang="en-US" sz="1600" baseline="-250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w</a:t>
                      </a:r>
                      <a:r>
                        <a:rPr lang="en-US" altLang="zh-TW" sz="1600" baseline="-25000" dirty="0" smtClean="0">
                          <a:latin typeface="微軟正黑體" panose="020B0604030504040204" pitchFamily="34" charset="-120"/>
                          <a:ea typeface="微軟正黑體" panose="020B0604030504040204" pitchFamily="34" charset="-120"/>
                        </a:rPr>
                        <a:t>3</a:t>
                      </a:r>
                      <a:endParaRPr lang="zh-TW" altLang="en-US" sz="1600" baseline="-250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w</a:t>
                      </a:r>
                      <a:r>
                        <a:rPr lang="en-US" altLang="zh-TW" sz="1600" baseline="-25000" dirty="0" smtClean="0">
                          <a:latin typeface="微軟正黑體" panose="020B0604030504040204" pitchFamily="34" charset="-120"/>
                          <a:ea typeface="微軟正黑體" panose="020B0604030504040204" pitchFamily="34" charset="-120"/>
                        </a:rPr>
                        <a:t>n-1</a:t>
                      </a:r>
                      <a:endParaRPr lang="zh-TW" altLang="en-US" sz="1600" baseline="-250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err="1" smtClean="0">
                          <a:latin typeface="微軟正黑體" panose="020B0604030504040204" pitchFamily="34" charset="-120"/>
                          <a:ea typeface="微軟正黑體" panose="020B0604030504040204" pitchFamily="34" charset="-120"/>
                        </a:rPr>
                        <a:t>w</a:t>
                      </a:r>
                      <a:r>
                        <a:rPr lang="en-US" altLang="zh-TW" sz="1600" baseline="-25000" dirty="0" err="1" smtClean="0">
                          <a:latin typeface="微軟正黑體" panose="020B0604030504040204" pitchFamily="34" charset="-120"/>
                          <a:ea typeface="微軟正黑體" panose="020B0604030504040204" pitchFamily="34" charset="-120"/>
                        </a:rPr>
                        <a:t>n</a:t>
                      </a:r>
                      <a:endParaRPr lang="zh-TW" altLang="en-US" sz="1600" baseline="-25000" dirty="0">
                        <a:latin typeface="微軟正黑體" panose="020B0604030504040204" pitchFamily="34" charset="-120"/>
                        <a:ea typeface="微軟正黑體" panose="020B0604030504040204" pitchFamily="34" charset="-120"/>
                      </a:endParaRPr>
                    </a:p>
                  </a:txBody>
                  <a:tcPr/>
                </a:tc>
                <a:tc>
                  <a:txBody>
                    <a:bodyPr/>
                    <a:lstStyle/>
                    <a:p>
                      <a:r>
                        <a:rPr lang="en-US" altLang="zh-TW" sz="1600" dirty="0" smtClean="0">
                          <a:latin typeface="微軟正黑體" panose="020B0604030504040204" pitchFamily="34" charset="-120"/>
                          <a:ea typeface="微軟正黑體" panose="020B0604030504040204" pitchFamily="34" charset="-120"/>
                        </a:rPr>
                        <a:t>label</a:t>
                      </a:r>
                      <a:endParaRPr lang="zh-TW" altLang="en-US" sz="16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831537472"/>
                  </a:ext>
                </a:extLst>
              </a:tr>
              <a:tr h="370840">
                <a:tc>
                  <a:txBody>
                    <a:bodyPr/>
                    <a:lstStyle/>
                    <a:p>
                      <a:pPr algn="ctr"/>
                      <a:r>
                        <a:rPr lang="en-US" altLang="zh-TW" sz="1600" dirty="0" smtClean="0">
                          <a:latin typeface="微軟正黑體" panose="020B0604030504040204" pitchFamily="34" charset="-120"/>
                          <a:ea typeface="微軟正黑體" panose="020B0604030504040204" pitchFamily="34" charset="-120"/>
                        </a:rPr>
                        <a:t>D</a:t>
                      </a:r>
                      <a:r>
                        <a:rPr lang="en-US" altLang="zh-TW" sz="1600" baseline="-25000" dirty="0" smtClean="0">
                          <a:latin typeface="微軟正黑體" panose="020B0604030504040204" pitchFamily="34" charset="-120"/>
                          <a:ea typeface="微軟正黑體" panose="020B0604030504040204" pitchFamily="34" charset="-120"/>
                        </a:rPr>
                        <a:t>1</a:t>
                      </a:r>
                      <a:endParaRPr lang="zh-TW" altLang="en-US" sz="1600" baseline="-250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0.11</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0.23</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0.57</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701679528"/>
                  </a:ext>
                </a:extLst>
              </a:tr>
              <a:tr h="370840">
                <a:tc>
                  <a:txBody>
                    <a:bodyPr/>
                    <a:lstStyle/>
                    <a:p>
                      <a:pPr algn="ctr"/>
                      <a:r>
                        <a:rPr lang="en-US" altLang="zh-TW" sz="1600" dirty="0" smtClean="0">
                          <a:latin typeface="微軟正黑體" panose="020B0604030504040204" pitchFamily="34" charset="-120"/>
                          <a:ea typeface="微軟正黑體" panose="020B0604030504040204" pitchFamily="34" charset="-120"/>
                        </a:rPr>
                        <a:t>D</a:t>
                      </a:r>
                      <a:r>
                        <a:rPr lang="en-US" altLang="zh-TW" sz="1600" baseline="-25000" dirty="0" smtClean="0">
                          <a:latin typeface="微軟正黑體" panose="020B0604030504040204" pitchFamily="34" charset="-120"/>
                          <a:ea typeface="微軟正黑體" panose="020B0604030504040204" pitchFamily="34" charset="-120"/>
                        </a:rPr>
                        <a:t>2</a:t>
                      </a:r>
                      <a:endParaRPr lang="zh-TW" altLang="en-US" sz="1600" baseline="-250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0.29</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0.7</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837288873"/>
                  </a:ext>
                </a:extLst>
              </a:tr>
              <a:tr h="370840">
                <a:tc>
                  <a:txBody>
                    <a:bodyPr/>
                    <a:lstStyle/>
                    <a:p>
                      <a:pPr algn="ctr"/>
                      <a:r>
                        <a:rPr lang="en-US" altLang="zh-TW" sz="1600" dirty="0" smtClean="0">
                          <a:latin typeface="微軟正黑體" panose="020B0604030504040204" pitchFamily="34" charset="-120"/>
                          <a:ea typeface="微軟正黑體" panose="020B0604030504040204" pitchFamily="34" charset="-120"/>
                        </a:rPr>
                        <a:t>D</a:t>
                      </a:r>
                      <a:r>
                        <a:rPr lang="en-US" altLang="zh-TW" sz="1600" baseline="-25000" dirty="0" smtClean="0">
                          <a:latin typeface="微軟正黑體" panose="020B0604030504040204" pitchFamily="34" charset="-120"/>
                          <a:ea typeface="微軟正黑體" panose="020B0604030504040204" pitchFamily="34" charset="-120"/>
                        </a:rPr>
                        <a:t>3</a:t>
                      </a:r>
                      <a:endParaRPr lang="zh-TW" altLang="en-US" sz="1600" baseline="-250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0.81</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0.44</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187754773"/>
                  </a:ext>
                </a:extLst>
              </a:tr>
              <a:tr h="370840">
                <a:tc>
                  <a:txBody>
                    <a:bodyPr/>
                    <a:lstStyle/>
                    <a:p>
                      <a:pPr algn="ctr"/>
                      <a:r>
                        <a:rPr lang="en-US" altLang="zh-TW" sz="1600" dirty="0" smtClean="0">
                          <a:latin typeface="微軟正黑體" panose="020B0604030504040204" pitchFamily="34" charset="-120"/>
                          <a:ea typeface="微軟正黑體" panose="020B0604030504040204" pitchFamily="34" charset="-120"/>
                        </a:rPr>
                        <a:t>D</a:t>
                      </a:r>
                      <a:r>
                        <a:rPr lang="en-US" altLang="zh-TW" sz="1600" baseline="-25000" dirty="0" smtClean="0">
                          <a:latin typeface="微軟正黑體" panose="020B0604030504040204" pitchFamily="34" charset="-120"/>
                          <a:ea typeface="微軟正黑體" panose="020B0604030504040204" pitchFamily="34" charset="-120"/>
                        </a:rPr>
                        <a:t>4</a:t>
                      </a:r>
                      <a:endParaRPr lang="zh-TW" altLang="en-US" sz="1600" baseline="-250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0.37</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0.16</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30866969"/>
                  </a:ext>
                </a:extLst>
              </a:tr>
              <a:tr h="370840">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624065814"/>
                  </a:ext>
                </a:extLst>
              </a:tr>
              <a:tr h="370840">
                <a:tc>
                  <a:txBody>
                    <a:bodyPr/>
                    <a:lstStyle/>
                    <a:p>
                      <a:pPr algn="ctr"/>
                      <a:r>
                        <a:rPr lang="en-US" altLang="zh-TW" sz="1600" dirty="0" err="1" smtClean="0">
                          <a:latin typeface="微軟正黑體" panose="020B0604030504040204" pitchFamily="34" charset="-120"/>
                          <a:ea typeface="微軟正黑體" panose="020B0604030504040204" pitchFamily="34" charset="-120"/>
                        </a:rPr>
                        <a:t>D</a:t>
                      </a:r>
                      <a:r>
                        <a:rPr lang="en-US" altLang="zh-TW" sz="1600" baseline="-25000" dirty="0" err="1" smtClean="0">
                          <a:latin typeface="微軟正黑體" panose="020B0604030504040204" pitchFamily="34" charset="-120"/>
                          <a:ea typeface="微軟正黑體" panose="020B0604030504040204" pitchFamily="34" charset="-120"/>
                        </a:rPr>
                        <a:t>k</a:t>
                      </a:r>
                      <a:endParaRPr lang="zh-TW" altLang="en-US" sz="1600" baseline="-250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600" dirty="0" smtClean="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884265363"/>
                  </a:ext>
                </a:extLst>
              </a:tr>
            </a:tbl>
          </a:graphicData>
        </a:graphic>
      </p:graphicFrame>
    </p:spTree>
    <p:extLst>
      <p:ext uri="{BB962C8B-B14F-4D97-AF65-F5344CB8AC3E}">
        <p14:creationId xmlns:p14="http://schemas.microsoft.com/office/powerpoint/2010/main" val="5558289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21806" y="514565"/>
            <a:ext cx="9451818" cy="865188"/>
          </a:xfrm>
        </p:spPr>
        <p:txBody>
          <a:bodyPr>
            <a:noAutofit/>
          </a:bodyPr>
          <a:lstStyle/>
          <a:p>
            <a:pPr algn="ctr"/>
            <a:r>
              <a:rPr lang="zh-TW" altLang="en-US" sz="4000" b="1" dirty="0" smtClean="0">
                <a:latin typeface="微軟正黑體" panose="020B0604030504040204" pitchFamily="34" charset="-120"/>
                <a:ea typeface="微軟正黑體" panose="020B0604030504040204" pitchFamily="34" charset="-120"/>
              </a:rPr>
              <a:t>潛藏</a:t>
            </a:r>
            <a:r>
              <a:rPr lang="zh-TW" altLang="en-US" sz="4000" b="1" dirty="0">
                <a:latin typeface="微軟正黑體" panose="020B0604030504040204" pitchFamily="34" charset="-120"/>
                <a:ea typeface="微軟正黑體" panose="020B0604030504040204" pitchFamily="34" charset="-120"/>
              </a:rPr>
              <a:t>語意分析</a:t>
            </a:r>
          </a:p>
        </p:txBody>
      </p:sp>
      <p:sp>
        <p:nvSpPr>
          <p:cNvPr id="3" name="內容版面配置區 2"/>
          <p:cNvSpPr>
            <a:spLocks noGrp="1"/>
          </p:cNvSpPr>
          <p:nvPr>
            <p:ph idx="1"/>
          </p:nvPr>
        </p:nvSpPr>
        <p:spPr>
          <a:xfrm>
            <a:off x="1991544" y="1484784"/>
            <a:ext cx="8352928" cy="1149774"/>
          </a:xfrm>
        </p:spPr>
        <p:txBody>
          <a:bodyPr>
            <a:normAutofit/>
          </a:bodyPr>
          <a:lstStyle/>
          <a:p>
            <a:r>
              <a:rPr lang="zh-TW" altLang="en-US" sz="2400" dirty="0" smtClean="0">
                <a:latin typeface="微軟正黑體" panose="020B0604030504040204" pitchFamily="34" charset="-120"/>
                <a:ea typeface="微軟正黑體" panose="020B0604030504040204" pitchFamily="34" charset="-120"/>
              </a:rPr>
              <a:t>奇異值分解</a:t>
            </a:r>
            <a:endParaRPr lang="en-US" altLang="zh-TW" sz="2400" dirty="0" smtClean="0">
              <a:latin typeface="微軟正黑體" panose="020B0604030504040204" pitchFamily="34" charset="-120"/>
              <a:ea typeface="微軟正黑體" panose="020B0604030504040204" pitchFamily="34" charset="-120"/>
            </a:endParaRPr>
          </a:p>
          <a:p>
            <a:pPr lvl="1"/>
            <a:r>
              <a:rPr lang="en-US" altLang="zh-TW" sz="2000" dirty="0" smtClean="0">
                <a:latin typeface="微軟正黑體" panose="020B0604030504040204" pitchFamily="34" charset="-120"/>
                <a:ea typeface="微軟正黑體" panose="020B0604030504040204" pitchFamily="34" charset="-120"/>
              </a:rPr>
              <a:t>Singular Value </a:t>
            </a:r>
            <a:r>
              <a:rPr lang="en-US" altLang="zh-TW" sz="2000" dirty="0">
                <a:latin typeface="微軟正黑體" panose="020B0604030504040204" pitchFamily="34" charset="-120"/>
                <a:ea typeface="微軟正黑體" panose="020B0604030504040204" pitchFamily="34" charset="-120"/>
              </a:rPr>
              <a:t>D</a:t>
            </a:r>
            <a:r>
              <a:rPr lang="en-US" altLang="zh-TW" sz="2000" dirty="0" smtClean="0">
                <a:latin typeface="微軟正黑體" panose="020B0604030504040204" pitchFamily="34" charset="-120"/>
                <a:ea typeface="微軟正黑體" panose="020B0604030504040204" pitchFamily="34" charset="-120"/>
              </a:rPr>
              <a:t>ecomposition</a:t>
            </a:r>
            <a:r>
              <a:rPr lang="zh-TW" altLang="en-US" sz="2000" dirty="0" smtClean="0">
                <a:latin typeface="微軟正黑體" panose="020B0604030504040204" pitchFamily="34" charset="-120"/>
                <a:ea typeface="微軟正黑體" panose="020B0604030504040204" pitchFamily="34" charset="-120"/>
              </a:rPr>
              <a:t> </a:t>
            </a:r>
            <a:r>
              <a:rPr lang="en-US" altLang="zh-TW" sz="2000" dirty="0" smtClean="0">
                <a:latin typeface="微軟正黑體" panose="020B0604030504040204" pitchFamily="34" charset="-120"/>
                <a:ea typeface="微軟正黑體" panose="020B0604030504040204" pitchFamily="34" charset="-120"/>
              </a:rPr>
              <a:t>(SVD)</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995" y="2920356"/>
            <a:ext cx="3009900"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2379" y="3091278"/>
            <a:ext cx="5353122" cy="2281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群組 5"/>
          <p:cNvGrpSpPr/>
          <p:nvPr/>
        </p:nvGrpSpPr>
        <p:grpSpPr>
          <a:xfrm>
            <a:off x="4890914" y="4149080"/>
            <a:ext cx="216024" cy="140196"/>
            <a:chOff x="3491880" y="4293096"/>
            <a:chExt cx="216024" cy="140196"/>
          </a:xfrm>
        </p:grpSpPr>
        <p:cxnSp>
          <p:nvCxnSpPr>
            <p:cNvPr id="5" name="直線接點 4"/>
            <p:cNvCxnSpPr/>
            <p:nvPr/>
          </p:nvCxnSpPr>
          <p:spPr>
            <a:xfrm>
              <a:off x="3491880" y="4293096"/>
              <a:ext cx="21602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3491880" y="4433292"/>
              <a:ext cx="21602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投影片編號版面配置區 3"/>
          <p:cNvSpPr>
            <a:spLocks noGrp="1"/>
          </p:cNvSpPr>
          <p:nvPr>
            <p:ph type="sldNum" sz="quarter" idx="12"/>
          </p:nvPr>
        </p:nvSpPr>
        <p:spPr/>
        <p:txBody>
          <a:bodyPr/>
          <a:lstStyle/>
          <a:p>
            <a:fld id="{CBEC735E-60AB-44DC-B0A8-DC8AF5BACA8B}" type="slidenum">
              <a:rPr lang="zh-TW" altLang="en-US" smtClean="0"/>
              <a:t>9</a:t>
            </a:fld>
            <a:endParaRPr lang="zh-TW" altLang="en-US"/>
          </a:p>
        </p:txBody>
      </p:sp>
    </p:spTree>
    <p:extLst>
      <p:ext uri="{BB962C8B-B14F-4D97-AF65-F5344CB8AC3E}">
        <p14:creationId xmlns:p14="http://schemas.microsoft.com/office/powerpoint/2010/main" val="234603003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體">
  <a:themeElements>
    <a:clrScheme name="天體">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天體">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天體</Template>
  <TotalTime>270</TotalTime>
  <Words>1669</Words>
  <Application>Microsoft Office PowerPoint</Application>
  <PresentationFormat>寬螢幕</PresentationFormat>
  <Paragraphs>322</Paragraphs>
  <Slides>40</Slides>
  <Notes>15</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40</vt:i4>
      </vt:variant>
    </vt:vector>
  </HeadingPairs>
  <TitlesOfParts>
    <vt:vector size="50" baseType="lpstr">
      <vt:lpstr>ＭＳ Ｐゴシック</vt:lpstr>
      <vt:lpstr>宋体</vt:lpstr>
      <vt:lpstr>微軟正黑體</vt:lpstr>
      <vt:lpstr>新細明體</vt:lpstr>
      <vt:lpstr>Arial</vt:lpstr>
      <vt:lpstr>Calibri</vt:lpstr>
      <vt:lpstr>Calibri Light</vt:lpstr>
      <vt:lpstr>Segoe UI</vt:lpstr>
      <vt:lpstr>Wingdings</vt:lpstr>
      <vt:lpstr>天體</vt:lpstr>
      <vt:lpstr>個人學術分享 研究分享與計畫撰寫</vt:lpstr>
      <vt:lpstr>個人簡介</vt:lpstr>
      <vt:lpstr>201808-NOW於臺中科大服務期間之發表</vt:lpstr>
      <vt:lpstr>Email security level classification</vt:lpstr>
      <vt:lpstr>semantic-based Recommender  for online bookstore</vt:lpstr>
      <vt:lpstr>自然語言理解</vt:lpstr>
      <vt:lpstr>PowerPoint 簡報</vt:lpstr>
      <vt:lpstr>Vector Representation</vt:lpstr>
      <vt:lpstr>潛藏語意分析</vt:lpstr>
      <vt:lpstr>潛藏語意分析</vt:lpstr>
      <vt:lpstr>Word2vec</vt:lpstr>
      <vt:lpstr>PowerPoint 簡報</vt:lpstr>
      <vt:lpstr>PowerPoint 簡報</vt:lpstr>
      <vt:lpstr>科技部計畫-新進人員計畫分享</vt:lpstr>
      <vt:lpstr>科技部新進人員研究計畫</vt:lpstr>
      <vt:lpstr>摘要</vt:lpstr>
      <vt:lpstr>第一年 特徵萃取</vt:lpstr>
      <vt:lpstr>第二年 自動作詞</vt:lpstr>
      <vt:lpstr>第三年 自動作曲</vt:lpstr>
      <vt:lpstr>產學合作計畫</vt:lpstr>
      <vt:lpstr>產學合作</vt:lpstr>
      <vt:lpstr>負責之子計畫目標</vt:lpstr>
      <vt:lpstr>架構</vt:lpstr>
      <vt:lpstr>EVENT單元</vt:lpstr>
      <vt:lpstr>EVENT Classification By unsupervised  learning</vt:lpstr>
      <vt:lpstr>Distribution Analysis</vt:lpstr>
      <vt:lpstr>Distribution Analysis</vt:lpstr>
      <vt:lpstr>Distribution Analysis</vt:lpstr>
      <vt:lpstr>Other Applications</vt:lpstr>
      <vt:lpstr>Air Quality Prediction</vt:lpstr>
      <vt:lpstr>以NBA的應用為例</vt:lpstr>
      <vt:lpstr>NBA公開資料 &amp; Game NBA 2K 能力值</vt:lpstr>
      <vt:lpstr>以NBA的應用為例</vt:lpstr>
      <vt:lpstr>NBA季後賽預測</vt:lpstr>
      <vt:lpstr>資料驅動創新應用</vt:lpstr>
      <vt:lpstr>Open Datasets</vt:lpstr>
      <vt:lpstr>UC Irvine Machine Learning Repository</vt:lpstr>
      <vt:lpstr>Kaggle DataSets</vt:lpstr>
      <vt:lpstr>臺南市開放資料</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家瑋 張</dc:creator>
  <cp:lastModifiedBy>家瑋 張</cp:lastModifiedBy>
  <cp:revision>160</cp:revision>
  <dcterms:created xsi:type="dcterms:W3CDTF">2018-11-19T03:25:24Z</dcterms:created>
  <dcterms:modified xsi:type="dcterms:W3CDTF">2019-06-12T15:30:43Z</dcterms:modified>
</cp:coreProperties>
</file>